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Lst>
  <p:notesMasterIdLst>
    <p:notesMasterId r:id="rId17"/>
  </p:notesMasterIdLst>
  <p:sldIdLst>
    <p:sldId id="256" r:id="rId2"/>
    <p:sldId id="262" r:id="rId3"/>
    <p:sldId id="260" r:id="rId4"/>
    <p:sldId id="261" r:id="rId5"/>
    <p:sldId id="267" r:id="rId6"/>
    <p:sldId id="342" r:id="rId7"/>
    <p:sldId id="343" r:id="rId8"/>
    <p:sldId id="344" r:id="rId9"/>
    <p:sldId id="345" r:id="rId10"/>
    <p:sldId id="276" r:id="rId11"/>
    <p:sldId id="281" r:id="rId12"/>
    <p:sldId id="285" r:id="rId13"/>
    <p:sldId id="307" r:id="rId14"/>
    <p:sldId id="308" r:id="rId15"/>
    <p:sldId id="346" r:id="rId16"/>
  </p:sldIdLst>
  <p:sldSz cx="9144000" cy="5143500" type="screen16x9"/>
  <p:notesSz cx="6858000" cy="9144000"/>
  <p:embeddedFontLst>
    <p:embeddedFont>
      <p:font typeface="Abril Fatface" panose="02000503000000020003" pitchFamily="2" charset="0"/>
      <p:regular r:id="rId18"/>
    </p:embeddedFont>
    <p:embeddedFont>
      <p:font typeface="Bodoni" panose="020B0604020202020204" charset="0"/>
      <p:regular r:id="rId19"/>
      <p:bold r:id="rId20"/>
      <p:italic r:id="rId21"/>
      <p:boldItalic r:id="rId22"/>
    </p:embeddedFont>
    <p:embeddedFont>
      <p:font typeface="Fira Sans" panose="020B05030500000200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DF347A-A054-4CA9-9E31-6E69DA04640B}">
  <a:tblStyle styleId="{34DF347A-A054-4CA9-9E31-6E69DA04640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13b76b188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13b76b1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b8f08553c2_0_15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b8f08553c2_0_15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b8f08553c2_0_20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b8f08553c2_0_20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3f9adf85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b3f9adf85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3b0c8d3c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3b0c8d3c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3b100686e0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3b100686e0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3b100686e0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3b100686e0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7911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3b76b1884c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3b76b1884c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3b76b1884c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3b76b1884c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b8f08553c2_0_15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b8f08553c2_0_15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956756" y="1139838"/>
            <a:ext cx="5230500" cy="24183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956750" y="3558149"/>
            <a:ext cx="5230500" cy="4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3">
  <p:cSld name="CUSTOM_9_1_1">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4371025" y="2290050"/>
            <a:ext cx="3928800" cy="877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2" name="Google Shape;82;p18"/>
          <p:cNvSpPr txBox="1">
            <a:spLocks noGrp="1"/>
          </p:cNvSpPr>
          <p:nvPr>
            <p:ph type="title" idx="2" hasCustomPrompt="1"/>
          </p:nvPr>
        </p:nvSpPr>
        <p:spPr>
          <a:xfrm>
            <a:off x="5608525" y="1186050"/>
            <a:ext cx="1453800" cy="110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 name="Google Shape;83;p18"/>
          <p:cNvSpPr txBox="1">
            <a:spLocks noGrp="1"/>
          </p:cNvSpPr>
          <p:nvPr>
            <p:ph type="subTitle" idx="1"/>
          </p:nvPr>
        </p:nvSpPr>
        <p:spPr>
          <a:xfrm>
            <a:off x="4883025" y="3256650"/>
            <a:ext cx="2904600" cy="70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4">
  <p:cSld name="CUSTOM_9_1_1_1">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19"/>
          <p:cNvSpPr txBox="1">
            <a:spLocks noGrp="1"/>
          </p:cNvSpPr>
          <p:nvPr>
            <p:ph type="title"/>
          </p:nvPr>
        </p:nvSpPr>
        <p:spPr>
          <a:xfrm>
            <a:off x="1227500" y="2886600"/>
            <a:ext cx="4474800" cy="877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6" name="Google Shape;86;p19"/>
          <p:cNvSpPr txBox="1">
            <a:spLocks noGrp="1"/>
          </p:cNvSpPr>
          <p:nvPr>
            <p:ph type="title" idx="2" hasCustomPrompt="1"/>
          </p:nvPr>
        </p:nvSpPr>
        <p:spPr>
          <a:xfrm>
            <a:off x="1649900" y="1413900"/>
            <a:ext cx="1453800" cy="110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7" name="Google Shape;87;p19"/>
          <p:cNvSpPr txBox="1">
            <a:spLocks noGrp="1"/>
          </p:cNvSpPr>
          <p:nvPr>
            <p:ph type="subTitle" idx="1"/>
          </p:nvPr>
        </p:nvSpPr>
        <p:spPr>
          <a:xfrm>
            <a:off x="1227500" y="3764400"/>
            <a:ext cx="4474800" cy="48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1">
    <p:bg>
      <p:bgPr>
        <a:blipFill>
          <a:blip r:embed="rId2">
            <a:alphaModFix/>
          </a:blip>
          <a:stretch>
            <a:fillRect/>
          </a:stretch>
        </a:blipFill>
        <a:effectLst/>
      </p:bgPr>
    </p:bg>
    <p:spTree>
      <p:nvGrpSpPr>
        <p:cNvPr id="1" name="Shape 179"/>
        <p:cNvGrpSpPr/>
        <p:nvPr/>
      </p:nvGrpSpPr>
      <p:grpSpPr>
        <a:xfrm>
          <a:off x="0" y="0"/>
          <a:ext cx="0" cy="0"/>
          <a:chOff x="0" y="0"/>
          <a:chExt cx="0" cy="0"/>
        </a:xfrm>
      </p:grpSpPr>
      <p:sp>
        <p:nvSpPr>
          <p:cNvPr id="180" name="Google Shape;180;p3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1" name="Google Shape;181;p31"/>
          <p:cNvSpPr txBox="1">
            <a:spLocks noGrp="1"/>
          </p:cNvSpPr>
          <p:nvPr>
            <p:ph type="title" idx="2"/>
          </p:nvPr>
        </p:nvSpPr>
        <p:spPr>
          <a:xfrm>
            <a:off x="810500" y="178750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2" name="Google Shape;182;p31"/>
          <p:cNvSpPr txBox="1">
            <a:spLocks noGrp="1"/>
          </p:cNvSpPr>
          <p:nvPr>
            <p:ph type="subTitle" idx="1"/>
          </p:nvPr>
        </p:nvSpPr>
        <p:spPr>
          <a:xfrm>
            <a:off x="767900" y="2276725"/>
            <a:ext cx="223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3" name="Google Shape;183;p31"/>
          <p:cNvSpPr txBox="1">
            <a:spLocks noGrp="1"/>
          </p:cNvSpPr>
          <p:nvPr>
            <p:ph type="title" idx="3"/>
          </p:nvPr>
        </p:nvSpPr>
        <p:spPr>
          <a:xfrm>
            <a:off x="3499033" y="178750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4" name="Google Shape;184;p31"/>
          <p:cNvSpPr txBox="1">
            <a:spLocks noGrp="1"/>
          </p:cNvSpPr>
          <p:nvPr>
            <p:ph type="subTitle" idx="4"/>
          </p:nvPr>
        </p:nvSpPr>
        <p:spPr>
          <a:xfrm>
            <a:off x="3456438" y="2276725"/>
            <a:ext cx="223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5" name="Google Shape;185;p31"/>
          <p:cNvSpPr txBox="1">
            <a:spLocks noGrp="1"/>
          </p:cNvSpPr>
          <p:nvPr>
            <p:ph type="title" idx="5"/>
          </p:nvPr>
        </p:nvSpPr>
        <p:spPr>
          <a:xfrm>
            <a:off x="6187567" y="178750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6" name="Google Shape;186;p31"/>
          <p:cNvSpPr txBox="1">
            <a:spLocks noGrp="1"/>
          </p:cNvSpPr>
          <p:nvPr>
            <p:ph type="subTitle" idx="6"/>
          </p:nvPr>
        </p:nvSpPr>
        <p:spPr>
          <a:xfrm>
            <a:off x="6144962" y="2276725"/>
            <a:ext cx="223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7" name="Google Shape;187;p31"/>
          <p:cNvSpPr txBox="1">
            <a:spLocks noGrp="1"/>
          </p:cNvSpPr>
          <p:nvPr>
            <p:ph type="title" idx="7"/>
          </p:nvPr>
        </p:nvSpPr>
        <p:spPr>
          <a:xfrm>
            <a:off x="810500" y="332305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8" name="Google Shape;188;p31"/>
          <p:cNvSpPr txBox="1">
            <a:spLocks noGrp="1"/>
          </p:cNvSpPr>
          <p:nvPr>
            <p:ph type="subTitle" idx="8"/>
          </p:nvPr>
        </p:nvSpPr>
        <p:spPr>
          <a:xfrm>
            <a:off x="767875" y="3820337"/>
            <a:ext cx="223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9" name="Google Shape;189;p31"/>
          <p:cNvSpPr txBox="1">
            <a:spLocks noGrp="1"/>
          </p:cNvSpPr>
          <p:nvPr>
            <p:ph type="title" idx="9"/>
          </p:nvPr>
        </p:nvSpPr>
        <p:spPr>
          <a:xfrm>
            <a:off x="3499033" y="332305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90" name="Google Shape;190;p31"/>
          <p:cNvSpPr txBox="1">
            <a:spLocks noGrp="1"/>
          </p:cNvSpPr>
          <p:nvPr>
            <p:ph type="subTitle" idx="13"/>
          </p:nvPr>
        </p:nvSpPr>
        <p:spPr>
          <a:xfrm>
            <a:off x="3456438" y="3820337"/>
            <a:ext cx="223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91" name="Google Shape;191;p31"/>
          <p:cNvSpPr txBox="1">
            <a:spLocks noGrp="1"/>
          </p:cNvSpPr>
          <p:nvPr>
            <p:ph type="title" idx="14"/>
          </p:nvPr>
        </p:nvSpPr>
        <p:spPr>
          <a:xfrm>
            <a:off x="6187567" y="332305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92" name="Google Shape;192;p31"/>
          <p:cNvSpPr txBox="1">
            <a:spLocks noGrp="1"/>
          </p:cNvSpPr>
          <p:nvPr>
            <p:ph type="subTitle" idx="15"/>
          </p:nvPr>
        </p:nvSpPr>
        <p:spPr>
          <a:xfrm>
            <a:off x="6144962" y="3820337"/>
            <a:ext cx="223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6">
  <p:cSld name="CUSTOM_1_1_1_1_2_1_1">
    <p:bg>
      <p:bgPr>
        <a:blipFill>
          <a:blip r:embed="rId2">
            <a:alphaModFix/>
          </a:blip>
          <a:stretch>
            <a:fillRect/>
          </a:stretch>
        </a:blipFill>
        <a:effectLst/>
      </p:bgPr>
    </p:bg>
    <p:spTree>
      <p:nvGrpSpPr>
        <p:cNvPr id="1" name="Shape 231"/>
        <p:cNvGrpSpPr/>
        <p:nvPr/>
      </p:nvGrpSpPr>
      <p:grpSpPr>
        <a:xfrm>
          <a:off x="0" y="0"/>
          <a:ext cx="0" cy="0"/>
          <a:chOff x="0" y="0"/>
          <a:chExt cx="0" cy="0"/>
        </a:xfrm>
      </p:grpSpPr>
      <p:sp>
        <p:nvSpPr>
          <p:cNvPr id="232" name="Google Shape;232;p3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3" name="Google Shape;233;p39"/>
          <p:cNvSpPr txBox="1">
            <a:spLocks noGrp="1"/>
          </p:cNvSpPr>
          <p:nvPr>
            <p:ph type="body" idx="1"/>
          </p:nvPr>
        </p:nvSpPr>
        <p:spPr>
          <a:xfrm>
            <a:off x="713225" y="1246950"/>
            <a:ext cx="7717500" cy="33570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7">
  <p:cSld name="CUSTOM_8_3">
    <p:bg>
      <p:bgPr>
        <a:blipFill>
          <a:blip r:embed="rId2">
            <a:alphaModFix/>
          </a:blip>
          <a:stretch>
            <a:fillRect/>
          </a:stretch>
        </a:blipFill>
        <a:effectLst/>
      </p:bgPr>
    </p:bg>
    <p:spTree>
      <p:nvGrpSpPr>
        <p:cNvPr id="1" name="Shape 234"/>
        <p:cNvGrpSpPr/>
        <p:nvPr/>
      </p:nvGrpSpPr>
      <p:grpSpPr>
        <a:xfrm>
          <a:off x="0" y="0"/>
          <a:ext cx="0" cy="0"/>
          <a:chOff x="0" y="0"/>
          <a:chExt cx="0" cy="0"/>
        </a:xfrm>
      </p:grpSpPr>
      <p:sp>
        <p:nvSpPr>
          <p:cNvPr id="235" name="Google Shape;235;p40"/>
          <p:cNvSpPr txBox="1">
            <a:spLocks noGrp="1"/>
          </p:cNvSpPr>
          <p:nvPr>
            <p:ph type="title"/>
          </p:nvPr>
        </p:nvSpPr>
        <p:spPr>
          <a:xfrm>
            <a:off x="713213" y="2040750"/>
            <a:ext cx="3904800" cy="1062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36" name="Google Shape;236;p40"/>
          <p:cNvSpPr txBox="1">
            <a:spLocks noGrp="1"/>
          </p:cNvSpPr>
          <p:nvPr>
            <p:ph type="subTitle" idx="1"/>
          </p:nvPr>
        </p:nvSpPr>
        <p:spPr>
          <a:xfrm>
            <a:off x="5128688" y="1738350"/>
            <a:ext cx="3302100" cy="1666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255"/>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6_1">
    <p:bg>
      <p:bgPr>
        <a:blipFill>
          <a:blip r:embed="rId2">
            <a:alphaModFix/>
          </a:blip>
          <a:stretch>
            <a:fillRect/>
          </a:stretch>
        </a:blipFill>
        <a:effectLst/>
      </p:bgPr>
    </p:bg>
    <p:spTree>
      <p:nvGrpSpPr>
        <p:cNvPr id="1" name="Shape 25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6_1_1">
    <p:bg>
      <p:bgPr>
        <a:blipFill>
          <a:blip r:embed="rId2">
            <a:alphaModFix/>
          </a:blip>
          <a:stretch>
            <a:fillRect/>
          </a:stretch>
        </a:blipFill>
        <a:effectLst/>
      </p:bgPr>
    </p:bg>
    <p:spTree>
      <p:nvGrpSpPr>
        <p:cNvPr id="1" name="Shape 25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3">
  <p:cSld name="CUSTOM_6_1_1_1">
    <p:bg>
      <p:bgPr>
        <a:blipFill>
          <a:blip r:embed="rId2">
            <a:alphaModFix/>
          </a:blip>
          <a:stretch>
            <a:fillRect/>
          </a:stretch>
        </a:blipFill>
        <a:effectLst/>
      </p:bgPr>
    </p:bg>
    <p:spTree>
      <p:nvGrpSpPr>
        <p:cNvPr id="1" name="Shape 25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072900" y="1907700"/>
            <a:ext cx="4746900" cy="8418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5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1248000" y="1907700"/>
            <a:ext cx="1748700" cy="132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1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3072900" y="2733376"/>
            <a:ext cx="4746900" cy="4863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7" name="Google Shape;17;p4"/>
          <p:cNvSpPr txBox="1">
            <a:spLocks noGrp="1"/>
          </p:cNvSpPr>
          <p:nvPr>
            <p:ph type="body" idx="1"/>
          </p:nvPr>
        </p:nvSpPr>
        <p:spPr>
          <a:xfrm>
            <a:off x="713225" y="1246950"/>
            <a:ext cx="7717500" cy="33570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4327875" y="1540550"/>
            <a:ext cx="30420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6" name="Google Shape;26;p7"/>
          <p:cNvSpPr txBox="1">
            <a:spLocks noGrp="1"/>
          </p:cNvSpPr>
          <p:nvPr>
            <p:ph type="subTitle" idx="1"/>
          </p:nvPr>
        </p:nvSpPr>
        <p:spPr>
          <a:xfrm>
            <a:off x="4327875" y="2113250"/>
            <a:ext cx="3846600" cy="16605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395800" y="1383000"/>
            <a:ext cx="4352400" cy="1062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1" name="Google Shape;31;p9"/>
          <p:cNvSpPr txBox="1">
            <a:spLocks noGrp="1"/>
          </p:cNvSpPr>
          <p:nvPr>
            <p:ph type="subTitle" idx="1"/>
          </p:nvPr>
        </p:nvSpPr>
        <p:spPr>
          <a:xfrm>
            <a:off x="2709475" y="2621800"/>
            <a:ext cx="3725100" cy="136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2075838" y="4076675"/>
            <a:ext cx="49923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1" name="Google Shape;71;p15"/>
          <p:cNvSpPr txBox="1">
            <a:spLocks noGrp="1"/>
          </p:cNvSpPr>
          <p:nvPr>
            <p:ph type="subTitle" idx="1"/>
          </p:nvPr>
        </p:nvSpPr>
        <p:spPr>
          <a:xfrm>
            <a:off x="2075850" y="2887963"/>
            <a:ext cx="4992300" cy="115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9_1">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2198550" y="2632625"/>
            <a:ext cx="4746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8" name="Google Shape;78;p17"/>
          <p:cNvSpPr txBox="1">
            <a:spLocks noGrp="1"/>
          </p:cNvSpPr>
          <p:nvPr>
            <p:ph type="title" idx="2" hasCustomPrompt="1"/>
          </p:nvPr>
        </p:nvSpPr>
        <p:spPr>
          <a:xfrm>
            <a:off x="3571250" y="1198900"/>
            <a:ext cx="2001600" cy="132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1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 name="Google Shape;79;p17"/>
          <p:cNvSpPr txBox="1">
            <a:spLocks noGrp="1"/>
          </p:cNvSpPr>
          <p:nvPr>
            <p:ph type="subTitle" idx="1"/>
          </p:nvPr>
        </p:nvSpPr>
        <p:spPr>
          <a:xfrm>
            <a:off x="2198550" y="3458301"/>
            <a:ext cx="4746900" cy="48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1pPr>
            <a:lvl2pPr lvl="1"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2pPr>
            <a:lvl3pPr lvl="2"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3pPr>
            <a:lvl4pPr lvl="3"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4pPr>
            <a:lvl5pPr lvl="4"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5pPr>
            <a:lvl6pPr lvl="5"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6pPr>
            <a:lvl7pPr lvl="6"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7pPr>
            <a:lvl8pPr lvl="7"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8pPr>
            <a:lvl9pPr lvl="8"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713225" y="1246950"/>
            <a:ext cx="7717500" cy="335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1pPr>
            <a:lvl2pPr marL="914400" lvl="1"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2pPr>
            <a:lvl3pPr marL="1371600" lvl="2"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3pPr>
            <a:lvl4pPr marL="1828800" lvl="3"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4pPr>
            <a:lvl5pPr marL="2286000" lvl="4"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5pPr>
            <a:lvl6pPr marL="2743200" lvl="5"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6pPr>
            <a:lvl7pPr marL="3200400" lvl="6"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7pPr>
            <a:lvl8pPr marL="3657600" lvl="7"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8pPr>
            <a:lvl9pPr marL="4114800" lvl="8"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61" r:id="rId8"/>
    <p:sldLayoutId id="2147483663" r:id="rId9"/>
    <p:sldLayoutId id="2147483664" r:id="rId10"/>
    <p:sldLayoutId id="2147483665" r:id="rId11"/>
    <p:sldLayoutId id="2147483677" r:id="rId12"/>
    <p:sldLayoutId id="2147483685" r:id="rId13"/>
    <p:sldLayoutId id="2147483686" r:id="rId14"/>
    <p:sldLayoutId id="2147483694" r:id="rId15"/>
    <p:sldLayoutId id="2147483695" r:id="rId16"/>
    <p:sldLayoutId id="2147483696" r:id="rId17"/>
    <p:sldLayoutId id="2147483697"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7"/>
          <p:cNvSpPr txBox="1">
            <a:spLocks noGrp="1"/>
          </p:cNvSpPr>
          <p:nvPr>
            <p:ph type="ctrTitle"/>
          </p:nvPr>
        </p:nvSpPr>
        <p:spPr>
          <a:xfrm>
            <a:off x="1793205" y="879643"/>
            <a:ext cx="5230500" cy="241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ea typeface="Bodoni"/>
                <a:cs typeface="Bodoni"/>
              </a:rPr>
              <a:t>Orrey Web App for Space Visualization</a:t>
            </a:r>
            <a:endParaRPr dirty="0">
              <a:latin typeface="Bodoni"/>
              <a:ea typeface="Bodoni"/>
              <a:cs typeface="Bodoni"/>
              <a:sym typeface="Bodoni"/>
            </a:endParaRPr>
          </a:p>
        </p:txBody>
      </p:sp>
      <p:sp>
        <p:nvSpPr>
          <p:cNvPr id="274" name="Google Shape;274;p57"/>
          <p:cNvSpPr txBox="1">
            <a:spLocks noGrp="1"/>
          </p:cNvSpPr>
          <p:nvPr>
            <p:ph type="subTitle" idx="1"/>
          </p:nvPr>
        </p:nvSpPr>
        <p:spPr>
          <a:xfrm>
            <a:off x="1741166" y="3216168"/>
            <a:ext cx="5230500" cy="4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Presented by TEKTON</a:t>
            </a:r>
            <a:endParaRPr dirty="0"/>
          </a:p>
        </p:txBody>
      </p:sp>
      <p:sp>
        <p:nvSpPr>
          <p:cNvPr id="2" name="TextBox 1">
            <a:extLst>
              <a:ext uri="{FF2B5EF4-FFF2-40B4-BE49-F238E27FC236}">
                <a16:creationId xmlns:a16="http://schemas.microsoft.com/office/drawing/2014/main" id="{816B107D-B031-737B-005D-0201195C0C1E}"/>
              </a:ext>
            </a:extLst>
          </p:cNvPr>
          <p:cNvSpPr txBox="1"/>
          <p:nvPr/>
        </p:nvSpPr>
        <p:spPr>
          <a:xfrm>
            <a:off x="111512" y="4720683"/>
            <a:ext cx="8920976" cy="276999"/>
          </a:xfrm>
          <a:prstGeom prst="rect">
            <a:avLst/>
          </a:prstGeom>
          <a:noFill/>
        </p:spPr>
        <p:txBody>
          <a:bodyPr wrap="square" rtlCol="0">
            <a:spAutoFit/>
          </a:bodyPr>
          <a:lstStyle/>
          <a:p>
            <a:r>
              <a:rPr lang="en-IN" sz="1200" dirty="0" err="1">
                <a:solidFill>
                  <a:schemeClr val="bg1"/>
                </a:solidFill>
              </a:rPr>
              <a:t>Abey</a:t>
            </a:r>
            <a:r>
              <a:rPr lang="en-IN" sz="1200" dirty="0">
                <a:solidFill>
                  <a:schemeClr val="bg1"/>
                </a:solidFill>
              </a:rPr>
              <a:t> Roy     Aron Thomas         Edwin Robert </a:t>
            </a:r>
            <a:r>
              <a:rPr lang="en-IN" sz="1200" dirty="0" err="1">
                <a:solidFill>
                  <a:schemeClr val="bg1"/>
                </a:solidFill>
              </a:rPr>
              <a:t>Perriera</a:t>
            </a:r>
            <a:r>
              <a:rPr lang="en-IN" sz="1200" dirty="0">
                <a:solidFill>
                  <a:schemeClr val="bg1"/>
                </a:solidFill>
              </a:rPr>
              <a:t>             Elizabeth </a:t>
            </a:r>
            <a:r>
              <a:rPr lang="en-IN" sz="1200" dirty="0" err="1">
                <a:solidFill>
                  <a:schemeClr val="bg1"/>
                </a:solidFill>
              </a:rPr>
              <a:t>Jullu</a:t>
            </a:r>
            <a:r>
              <a:rPr lang="en-IN" sz="1200" dirty="0">
                <a:solidFill>
                  <a:schemeClr val="bg1"/>
                </a:solidFill>
              </a:rPr>
              <a:t>              </a:t>
            </a:r>
            <a:r>
              <a:rPr lang="en-IN" sz="1200" dirty="0" err="1">
                <a:solidFill>
                  <a:schemeClr val="bg1"/>
                </a:solidFill>
              </a:rPr>
              <a:t>Elzabeth</a:t>
            </a:r>
            <a:r>
              <a:rPr lang="en-IN" sz="1200" dirty="0">
                <a:solidFill>
                  <a:schemeClr val="bg1"/>
                </a:solidFill>
              </a:rPr>
              <a:t> </a:t>
            </a:r>
            <a:r>
              <a:rPr lang="en-IN" sz="1200" dirty="0" err="1">
                <a:solidFill>
                  <a:schemeClr val="bg1"/>
                </a:solidFill>
              </a:rPr>
              <a:t>Bobus</a:t>
            </a:r>
            <a:r>
              <a:rPr lang="en-IN" sz="1200" dirty="0">
                <a:solidFill>
                  <a:schemeClr val="bg1"/>
                </a:solidFill>
              </a:rPr>
              <a:t>            </a:t>
            </a:r>
            <a:r>
              <a:rPr lang="en-IN" sz="1200" dirty="0" err="1">
                <a:solidFill>
                  <a:schemeClr val="bg1"/>
                </a:solidFill>
              </a:rPr>
              <a:t>Evana</a:t>
            </a:r>
            <a:r>
              <a:rPr lang="en-IN" sz="1200" dirty="0">
                <a:solidFill>
                  <a:schemeClr val="bg1"/>
                </a:solidFill>
              </a:rPr>
              <a:t> Ann Benny</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73"/>
                                        </p:tgtEl>
                                        <p:attrNameLst>
                                          <p:attrName>style.visibility</p:attrName>
                                        </p:attrNameLst>
                                      </p:cBhvr>
                                      <p:to>
                                        <p:strVal val="visible"/>
                                      </p:to>
                                    </p:set>
                                    <p:anim calcmode="lin" valueType="num">
                                      <p:cBhvr additive="base">
                                        <p:cTn id="7" dur="1000"/>
                                        <p:tgtEl>
                                          <p:spTgt spid="273"/>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274"/>
                                        </p:tgtEl>
                                        <p:attrNameLst>
                                          <p:attrName>style.visibility</p:attrName>
                                        </p:attrNameLst>
                                      </p:cBhvr>
                                      <p:to>
                                        <p:strVal val="visible"/>
                                      </p:to>
                                    </p:set>
                                    <p:anim calcmode="lin" valueType="num">
                                      <p:cBhvr additive="base">
                                        <p:cTn id="11" dur="1000"/>
                                        <p:tgtEl>
                                          <p:spTgt spid="27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77"/>
          <p:cNvSpPr txBox="1">
            <a:spLocks noGrp="1"/>
          </p:cNvSpPr>
          <p:nvPr>
            <p:ph type="title"/>
          </p:nvPr>
        </p:nvSpPr>
        <p:spPr>
          <a:xfrm>
            <a:off x="2246526" y="967733"/>
            <a:ext cx="4992300" cy="531900"/>
          </a:xfrm>
          <a:prstGeom prst="rect">
            <a:avLst/>
          </a:prstGeom>
        </p:spPr>
        <p:txBody>
          <a:bodyPr spcFirstLastPara="1" wrap="square" lIns="91425" tIns="91425" rIns="91425" bIns="91425" anchor="t" anchorCtr="0">
            <a:noAutofit/>
          </a:bodyPr>
          <a:lstStyle/>
          <a:p>
            <a:r>
              <a:rPr lang="en-US" b="1" dirty="0"/>
              <a:t>3D Visualization with Three.js:</a:t>
            </a:r>
            <a:br>
              <a:rPr lang="en-US" dirty="0"/>
            </a:br>
            <a:endParaRPr dirty="0"/>
          </a:p>
        </p:txBody>
      </p:sp>
      <p:sp>
        <p:nvSpPr>
          <p:cNvPr id="612" name="Google Shape;612;p77"/>
          <p:cNvSpPr txBox="1">
            <a:spLocks noGrp="1"/>
          </p:cNvSpPr>
          <p:nvPr>
            <p:ph type="subTitle" idx="1"/>
          </p:nvPr>
        </p:nvSpPr>
        <p:spPr>
          <a:xfrm>
            <a:off x="1182624" y="1643990"/>
            <a:ext cx="7022592" cy="2147721"/>
          </a:xfrm>
          <a:prstGeom prst="rect">
            <a:avLst/>
          </a:prstGeom>
        </p:spPr>
        <p:txBody>
          <a:bodyPr spcFirstLastPara="1" wrap="square" lIns="91425" tIns="91425" rIns="91425" bIns="91425" anchor="b" anchorCtr="0">
            <a:noAutofit/>
          </a:bodyPr>
          <a:lstStyle/>
          <a:p>
            <a:r>
              <a:rPr lang="en-US" dirty="0"/>
              <a:t>We utilize Three.js to create visually appealing 3D representations of celestial bodies, including NEAs, NECs, and PHAs.</a:t>
            </a:r>
          </a:p>
          <a:p>
            <a:r>
              <a:rPr lang="en-US" dirty="0"/>
              <a:t>The 3D scene allows users to explore the solar system interactively.</a:t>
            </a:r>
          </a:p>
          <a:p>
            <a:pPr marL="342900" lvl="0" indent="-342900" algn="l" rtl="0">
              <a:spcBef>
                <a:spcPts val="0"/>
              </a:spcBef>
              <a:spcAft>
                <a:spcPts val="0"/>
              </a:spcAft>
              <a:buFont typeface="Arial" panose="020B0604020202020204" pitchFamily="34" charset="0"/>
              <a:buChar char="•"/>
            </a:pPr>
            <a:endParaRPr dirty="0"/>
          </a:p>
        </p:txBody>
      </p:sp>
      <p:pic>
        <p:nvPicPr>
          <p:cNvPr id="4" name="Picture 3">
            <a:extLst>
              <a:ext uri="{FF2B5EF4-FFF2-40B4-BE49-F238E27FC236}">
                <a16:creationId xmlns:a16="http://schemas.microsoft.com/office/drawing/2014/main" id="{C3482796-ACAF-D7F8-6277-2999A3E232FB}"/>
              </a:ext>
            </a:extLst>
          </p:cNvPr>
          <p:cNvPicPr>
            <a:picLocks noChangeAspect="1"/>
          </p:cNvPicPr>
          <p:nvPr/>
        </p:nvPicPr>
        <p:blipFill>
          <a:blip r:embed="rId3"/>
          <a:stretch>
            <a:fillRect/>
          </a:stretch>
        </p:blipFill>
        <p:spPr>
          <a:xfrm>
            <a:off x="6526297" y="3411071"/>
            <a:ext cx="2009246" cy="1049993"/>
          </a:xfrm>
          <a:prstGeom prst="rect">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12"/>
                                        </p:tgtEl>
                                        <p:attrNameLst>
                                          <p:attrName>style.visibility</p:attrName>
                                        </p:attrNameLst>
                                      </p:cBhvr>
                                      <p:to>
                                        <p:strVal val="visible"/>
                                      </p:to>
                                    </p:set>
                                    <p:anim calcmode="lin" valueType="num">
                                      <p:cBhvr additive="base">
                                        <p:cTn id="7" dur="1000"/>
                                        <p:tgtEl>
                                          <p:spTgt spid="612"/>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611"/>
                                        </p:tgtEl>
                                        <p:attrNameLst>
                                          <p:attrName>style.visibility</p:attrName>
                                        </p:attrNameLst>
                                      </p:cBhvr>
                                      <p:to>
                                        <p:strVal val="visible"/>
                                      </p:to>
                                    </p:set>
                                    <p:anim calcmode="lin" valueType="num">
                                      <p:cBhvr additive="base">
                                        <p:cTn id="11" dur="1000"/>
                                        <p:tgtEl>
                                          <p:spTgt spid="6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82"/>
          <p:cNvSpPr/>
          <p:nvPr/>
        </p:nvSpPr>
        <p:spPr>
          <a:xfrm>
            <a:off x="1456100" y="1045208"/>
            <a:ext cx="1841400" cy="1841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82"/>
          <p:cNvSpPr txBox="1">
            <a:spLocks noGrp="1"/>
          </p:cNvSpPr>
          <p:nvPr>
            <p:ph type="title"/>
          </p:nvPr>
        </p:nvSpPr>
        <p:spPr>
          <a:xfrm>
            <a:off x="825190" y="2886600"/>
            <a:ext cx="4311805" cy="8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Menu Bar</a:t>
            </a:r>
            <a:endParaRPr dirty="0"/>
          </a:p>
        </p:txBody>
      </p:sp>
      <p:sp>
        <p:nvSpPr>
          <p:cNvPr id="711" name="Google Shape;711;p82"/>
          <p:cNvSpPr txBox="1">
            <a:spLocks noGrp="1"/>
          </p:cNvSpPr>
          <p:nvPr>
            <p:ph type="title" idx="2"/>
          </p:nvPr>
        </p:nvSpPr>
        <p:spPr>
          <a:xfrm>
            <a:off x="1649900" y="1413900"/>
            <a:ext cx="1453800" cy="110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712" name="Google Shape;712;p82"/>
          <p:cNvSpPr txBox="1">
            <a:spLocks noGrp="1"/>
          </p:cNvSpPr>
          <p:nvPr>
            <p:ph type="subTitle" idx="1"/>
          </p:nvPr>
        </p:nvSpPr>
        <p:spPr>
          <a:xfrm>
            <a:off x="1227500" y="3764400"/>
            <a:ext cx="4474800" cy="48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grpSp>
        <p:nvGrpSpPr>
          <p:cNvPr id="713" name="Google Shape;713;p82"/>
          <p:cNvGrpSpPr/>
          <p:nvPr/>
        </p:nvGrpSpPr>
        <p:grpSpPr>
          <a:xfrm>
            <a:off x="5487994" y="1965247"/>
            <a:ext cx="219701" cy="216833"/>
            <a:chOff x="6232000" y="1435050"/>
            <a:chExt cx="488225" cy="481850"/>
          </a:xfrm>
        </p:grpSpPr>
        <p:sp>
          <p:nvSpPr>
            <p:cNvPr id="714" name="Google Shape;714;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 name="Google Shape;715;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 name="Google Shape;716;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 name="Google Shape;717;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 name="Google Shape;718;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9" name="Google Shape;719;p82">
            <a:hlinkClick r:id="rId3" action="ppaction://hlinksldjump"/>
          </p:cNvPr>
          <p:cNvSpPr/>
          <p:nvPr/>
        </p:nvSpPr>
        <p:spPr>
          <a:xfrm>
            <a:off x="5363637" y="1860514"/>
            <a:ext cx="426300" cy="4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709"/>
                                        </p:tgtEl>
                                        <p:attrNameLst>
                                          <p:attrName>style.visibility</p:attrName>
                                        </p:attrNameLst>
                                      </p:cBhvr>
                                      <p:to>
                                        <p:strVal val="visible"/>
                                      </p:to>
                                    </p:set>
                                    <p:anim calcmode="lin" valueType="num">
                                      <p:cBhvr additive="base">
                                        <p:cTn id="7" dur="1000"/>
                                        <p:tgtEl>
                                          <p:spTgt spid="709"/>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711"/>
                                        </p:tgtEl>
                                        <p:attrNameLst>
                                          <p:attrName>style.visibility</p:attrName>
                                        </p:attrNameLst>
                                      </p:cBhvr>
                                      <p:to>
                                        <p:strVal val="visible"/>
                                      </p:to>
                                    </p:set>
                                    <p:anim calcmode="lin" valueType="num">
                                      <p:cBhvr additive="base">
                                        <p:cTn id="10" dur="1000"/>
                                        <p:tgtEl>
                                          <p:spTgt spid="711"/>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710"/>
                                        </p:tgtEl>
                                        <p:attrNameLst>
                                          <p:attrName>style.visibility</p:attrName>
                                        </p:attrNameLst>
                                      </p:cBhvr>
                                      <p:to>
                                        <p:strVal val="visible"/>
                                      </p:to>
                                    </p:set>
                                    <p:anim calcmode="lin" valueType="num">
                                      <p:cBhvr additive="base">
                                        <p:cTn id="14" dur="1000"/>
                                        <p:tgtEl>
                                          <p:spTgt spid="710"/>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712"/>
                                        </p:tgtEl>
                                        <p:attrNameLst>
                                          <p:attrName>style.visibility</p:attrName>
                                        </p:attrNameLst>
                                      </p:cBhvr>
                                      <p:to>
                                        <p:strVal val="visible"/>
                                      </p:to>
                                    </p:set>
                                    <p:anim calcmode="lin" valueType="num">
                                      <p:cBhvr additive="base">
                                        <p:cTn id="17" dur="1000"/>
                                        <p:tgtEl>
                                          <p:spTgt spid="712"/>
                                        </p:tgtEl>
                                        <p:attrNameLst>
                                          <p:attrName>ppt_x</p:attrName>
                                        </p:attrNameLst>
                                      </p:cBhvr>
                                      <p:tavLst>
                                        <p:tav tm="0">
                                          <p:val>
                                            <p:strVal val="#ppt_x-1"/>
                                          </p:val>
                                        </p:tav>
                                        <p:tav tm="100000">
                                          <p:val>
                                            <p:strVal val="#ppt_x"/>
                                          </p:val>
                                        </p:tav>
                                      </p:tavLst>
                                    </p:anim>
                                  </p:childTnLst>
                                </p:cTn>
                              </p:par>
                            </p:childTnLst>
                          </p:cTn>
                        </p:par>
                        <p:par>
                          <p:cTn id="18" fill="hold">
                            <p:stCondLst>
                              <p:cond delay="2000"/>
                            </p:stCondLst>
                            <p:childTnLst>
                              <p:par>
                                <p:cTn id="19" presetID="2" presetClass="entr" presetSubtype="2" fill="hold" nodeType="afterEffect">
                                  <p:stCondLst>
                                    <p:cond delay="0"/>
                                  </p:stCondLst>
                                  <p:childTnLst>
                                    <p:set>
                                      <p:cBhvr>
                                        <p:cTn id="20" dur="1" fill="hold">
                                          <p:stCondLst>
                                            <p:cond delay="0"/>
                                          </p:stCondLst>
                                        </p:cTn>
                                        <p:tgtEl>
                                          <p:spTgt spid="713"/>
                                        </p:tgtEl>
                                        <p:attrNameLst>
                                          <p:attrName>style.visibility</p:attrName>
                                        </p:attrNameLst>
                                      </p:cBhvr>
                                      <p:to>
                                        <p:strVal val="visible"/>
                                      </p:to>
                                    </p:set>
                                    <p:anim calcmode="lin" valueType="num">
                                      <p:cBhvr additive="base">
                                        <p:cTn id="21" dur="1000"/>
                                        <p:tgtEl>
                                          <p:spTgt spid="713"/>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719"/>
                                        </p:tgtEl>
                                        <p:attrNameLst>
                                          <p:attrName>style.visibility</p:attrName>
                                        </p:attrNameLst>
                                      </p:cBhvr>
                                      <p:to>
                                        <p:strVal val="visible"/>
                                      </p:to>
                                    </p:set>
                                    <p:anim calcmode="lin" valueType="num">
                                      <p:cBhvr additive="base">
                                        <p:cTn id="24" dur="1000"/>
                                        <p:tgtEl>
                                          <p:spTgt spid="7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86"/>
          <p:cNvSpPr txBox="1">
            <a:spLocks noGrp="1"/>
          </p:cNvSpPr>
          <p:nvPr>
            <p:ph type="title"/>
          </p:nvPr>
        </p:nvSpPr>
        <p:spPr>
          <a:xfrm>
            <a:off x="713225" y="-743414"/>
            <a:ext cx="7717500" cy="7954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Trial timeline</a:t>
            </a:r>
            <a:endParaRPr dirty="0"/>
          </a:p>
        </p:txBody>
      </p:sp>
      <p:sp>
        <p:nvSpPr>
          <p:cNvPr id="946" name="Google Shape;946;p86"/>
          <p:cNvSpPr/>
          <p:nvPr/>
        </p:nvSpPr>
        <p:spPr>
          <a:xfrm>
            <a:off x="536914" y="273468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Abril Fatface"/>
                <a:ea typeface="Abril Fatface"/>
                <a:cs typeface="Abril Fatface"/>
                <a:sym typeface="Abril Fatface"/>
              </a:rPr>
              <a:t>01</a:t>
            </a:r>
            <a:endParaRPr sz="1700">
              <a:solidFill>
                <a:schemeClr val="lt1"/>
              </a:solidFill>
              <a:latin typeface="Abril Fatface"/>
              <a:ea typeface="Abril Fatface"/>
              <a:cs typeface="Abril Fatface"/>
              <a:sym typeface="Abril Fatface"/>
            </a:endParaRPr>
          </a:p>
        </p:txBody>
      </p:sp>
      <p:sp>
        <p:nvSpPr>
          <p:cNvPr id="947" name="Google Shape;947;p86"/>
          <p:cNvSpPr/>
          <p:nvPr/>
        </p:nvSpPr>
        <p:spPr>
          <a:xfrm>
            <a:off x="2760750" y="175131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a:solidFill>
                  <a:schemeClr val="lt1"/>
                </a:solidFill>
                <a:latin typeface="Abril Fatface"/>
                <a:ea typeface="Abril Fatface"/>
                <a:cs typeface="Abril Fatface"/>
                <a:sym typeface="Abril Fatface"/>
              </a:rPr>
              <a:t>02</a:t>
            </a:r>
            <a:endParaRPr sz="1700">
              <a:solidFill>
                <a:schemeClr val="dk1"/>
              </a:solidFill>
            </a:endParaRPr>
          </a:p>
        </p:txBody>
      </p:sp>
      <p:sp>
        <p:nvSpPr>
          <p:cNvPr id="948" name="Google Shape;948;p86"/>
          <p:cNvSpPr/>
          <p:nvPr/>
        </p:nvSpPr>
        <p:spPr>
          <a:xfrm>
            <a:off x="4648403" y="2571750"/>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chemeClr val="lt1"/>
                </a:solidFill>
                <a:latin typeface="Abril Fatface"/>
                <a:ea typeface="Abril Fatface"/>
                <a:cs typeface="Abril Fatface"/>
                <a:sym typeface="Abril Fatface"/>
              </a:rPr>
              <a:t>03</a:t>
            </a:r>
            <a:endParaRPr sz="1700" dirty="0">
              <a:solidFill>
                <a:schemeClr val="dk1"/>
              </a:solidFill>
            </a:endParaRPr>
          </a:p>
        </p:txBody>
      </p:sp>
      <p:sp>
        <p:nvSpPr>
          <p:cNvPr id="949" name="Google Shape;949;p86"/>
          <p:cNvSpPr/>
          <p:nvPr/>
        </p:nvSpPr>
        <p:spPr>
          <a:xfrm>
            <a:off x="7014010" y="215950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a:solidFill>
                  <a:schemeClr val="lt1"/>
                </a:solidFill>
                <a:latin typeface="Abril Fatface"/>
                <a:ea typeface="Abril Fatface"/>
                <a:cs typeface="Abril Fatface"/>
                <a:sym typeface="Abril Fatface"/>
              </a:rPr>
              <a:t>04</a:t>
            </a:r>
            <a:endParaRPr sz="1700">
              <a:solidFill>
                <a:schemeClr val="dk1"/>
              </a:solidFill>
            </a:endParaRPr>
          </a:p>
        </p:txBody>
      </p:sp>
      <p:sp>
        <p:nvSpPr>
          <p:cNvPr id="950" name="Google Shape;950;p86"/>
          <p:cNvSpPr/>
          <p:nvPr/>
        </p:nvSpPr>
        <p:spPr>
          <a:xfrm>
            <a:off x="8029096" y="3490317"/>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a:solidFill>
                  <a:schemeClr val="lt1"/>
                </a:solidFill>
                <a:latin typeface="Abril Fatface"/>
                <a:ea typeface="Abril Fatface"/>
                <a:cs typeface="Abril Fatface"/>
                <a:sym typeface="Abril Fatface"/>
              </a:rPr>
              <a:t>05</a:t>
            </a:r>
            <a:endParaRPr sz="1700">
              <a:solidFill>
                <a:schemeClr val="dk1"/>
              </a:solidFill>
            </a:endParaRPr>
          </a:p>
        </p:txBody>
      </p:sp>
      <p:sp>
        <p:nvSpPr>
          <p:cNvPr id="951" name="Google Shape;951;p86"/>
          <p:cNvSpPr txBox="1"/>
          <p:nvPr/>
        </p:nvSpPr>
        <p:spPr>
          <a:xfrm>
            <a:off x="-98325" y="3482160"/>
            <a:ext cx="238112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dirty="0">
                <a:solidFill>
                  <a:schemeClr val="bg1"/>
                </a:solidFill>
                <a:latin typeface="Abril Fatface" panose="02000503000000020003" pitchFamily="2" charset="0"/>
              </a:rPr>
              <a:t>Search Functionality</a:t>
            </a:r>
            <a:endParaRPr sz="1200" dirty="0">
              <a:solidFill>
                <a:schemeClr val="bg1"/>
              </a:solidFill>
              <a:latin typeface="Abril Fatface" panose="02000503000000020003" pitchFamily="2" charset="0"/>
              <a:ea typeface="Abril Fatface"/>
              <a:cs typeface="Abril Fatface"/>
              <a:sym typeface="Abril Fatface"/>
            </a:endParaRPr>
          </a:p>
        </p:txBody>
      </p:sp>
      <p:sp>
        <p:nvSpPr>
          <p:cNvPr id="952" name="Google Shape;952;p86"/>
          <p:cNvSpPr txBox="1"/>
          <p:nvPr/>
        </p:nvSpPr>
        <p:spPr>
          <a:xfrm>
            <a:off x="-1" y="3763596"/>
            <a:ext cx="2381119" cy="67358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solidFill>
                  <a:schemeClr val="bg1"/>
                </a:solidFill>
                <a:latin typeface="Fira Sans" panose="020B0503050000020004" pitchFamily="34" charset="0"/>
              </a:rPr>
              <a:t>search for specific planets, NECs, NEAs, and PHAs, or browse a comprehensive list of celestial objects.</a:t>
            </a:r>
            <a:endParaRPr sz="1100" dirty="0">
              <a:solidFill>
                <a:schemeClr val="bg1"/>
              </a:solidFill>
              <a:latin typeface="Fira Sans" panose="020B0503050000020004" pitchFamily="34" charset="0"/>
              <a:ea typeface="Fira Sans"/>
              <a:cs typeface="Fira Sans"/>
              <a:sym typeface="Fira Sans"/>
            </a:endParaRPr>
          </a:p>
        </p:txBody>
      </p:sp>
      <p:sp>
        <p:nvSpPr>
          <p:cNvPr id="953" name="Google Shape;953;p86"/>
          <p:cNvSpPr txBox="1"/>
          <p:nvPr/>
        </p:nvSpPr>
        <p:spPr>
          <a:xfrm>
            <a:off x="3422203" y="3280410"/>
            <a:ext cx="29553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dirty="0">
                <a:solidFill>
                  <a:schemeClr val="bg1"/>
                </a:solidFill>
                <a:latin typeface="Abril Fatface" panose="02000503000000020003" pitchFamily="2" charset="0"/>
              </a:rPr>
              <a:t>Orbit Visualization Options</a:t>
            </a:r>
            <a:endParaRPr sz="1600" dirty="0">
              <a:solidFill>
                <a:schemeClr val="bg1"/>
              </a:solidFill>
              <a:latin typeface="Abril Fatface" panose="02000503000000020003" pitchFamily="2" charset="0"/>
              <a:ea typeface="Abril Fatface"/>
              <a:cs typeface="Abril Fatface"/>
              <a:sym typeface="Abril Fatface"/>
            </a:endParaRPr>
          </a:p>
        </p:txBody>
      </p:sp>
      <p:sp>
        <p:nvSpPr>
          <p:cNvPr id="954" name="Google Shape;954;p86"/>
          <p:cNvSpPr txBox="1"/>
          <p:nvPr/>
        </p:nvSpPr>
        <p:spPr>
          <a:xfrm>
            <a:off x="3330240" y="3689390"/>
            <a:ext cx="3192479" cy="63951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solidFill>
                  <a:schemeClr val="bg1"/>
                </a:solidFill>
                <a:latin typeface="Fira Sans" panose="020B0503050000020004" pitchFamily="34" charset="0"/>
              </a:rPr>
              <a:t>toggle between viewing orbits and a simple visual representation of celestial bodies.</a:t>
            </a:r>
            <a:endParaRPr sz="1100" dirty="0">
              <a:solidFill>
                <a:schemeClr val="bg1"/>
              </a:solidFill>
              <a:latin typeface="Fira Sans" panose="020B0503050000020004" pitchFamily="34" charset="0"/>
              <a:ea typeface="Fira Sans"/>
              <a:cs typeface="Fira Sans"/>
              <a:sym typeface="Fira Sans"/>
            </a:endParaRPr>
          </a:p>
        </p:txBody>
      </p:sp>
      <p:sp>
        <p:nvSpPr>
          <p:cNvPr id="955" name="Google Shape;955;p86"/>
          <p:cNvSpPr txBox="1"/>
          <p:nvPr/>
        </p:nvSpPr>
        <p:spPr>
          <a:xfrm>
            <a:off x="6919136" y="4328904"/>
            <a:ext cx="20415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lt1"/>
                </a:solidFill>
                <a:latin typeface="Abril Fatface"/>
                <a:ea typeface="Abril Fatface"/>
                <a:cs typeface="Abril Fatface"/>
                <a:sym typeface="Abril Fatface"/>
              </a:rPr>
              <a:t>Conclusion</a:t>
            </a:r>
            <a:endParaRPr sz="2400" dirty="0">
              <a:solidFill>
                <a:schemeClr val="lt1"/>
              </a:solidFill>
              <a:latin typeface="Abril Fatface"/>
              <a:ea typeface="Abril Fatface"/>
              <a:cs typeface="Abril Fatface"/>
              <a:sym typeface="Abril Fatface"/>
            </a:endParaRPr>
          </a:p>
        </p:txBody>
      </p:sp>
      <p:sp>
        <p:nvSpPr>
          <p:cNvPr id="957" name="Google Shape;957;p86"/>
          <p:cNvSpPr txBox="1"/>
          <p:nvPr/>
        </p:nvSpPr>
        <p:spPr>
          <a:xfrm>
            <a:off x="2137043" y="588025"/>
            <a:ext cx="20415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000" dirty="0">
                <a:solidFill>
                  <a:schemeClr val="bg1"/>
                </a:solidFill>
                <a:latin typeface="Abril Fatface" panose="02000503000000020003" pitchFamily="2" charset="0"/>
              </a:rPr>
              <a:t>Revolution Control</a:t>
            </a:r>
            <a:endParaRPr sz="1600" dirty="0">
              <a:solidFill>
                <a:schemeClr val="bg1"/>
              </a:solidFill>
              <a:latin typeface="Abril Fatface" panose="02000503000000020003" pitchFamily="2" charset="0"/>
              <a:ea typeface="Abril Fatface"/>
              <a:cs typeface="Abril Fatface"/>
              <a:sym typeface="Abril Fatface"/>
            </a:endParaRPr>
          </a:p>
        </p:txBody>
      </p:sp>
      <p:sp>
        <p:nvSpPr>
          <p:cNvPr id="958" name="Google Shape;958;p86"/>
          <p:cNvSpPr txBox="1"/>
          <p:nvPr/>
        </p:nvSpPr>
        <p:spPr>
          <a:xfrm>
            <a:off x="1489249" y="1069468"/>
            <a:ext cx="3681984" cy="58315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bg1"/>
                </a:solidFill>
                <a:latin typeface="Fira Sans" panose="020B0503050000020004" pitchFamily="34" charset="0"/>
              </a:rPr>
              <a:t>I</a:t>
            </a:r>
            <a:r>
              <a:rPr lang="en-US" sz="1400" dirty="0">
                <a:solidFill>
                  <a:schemeClr val="bg1"/>
                </a:solidFill>
                <a:latin typeface="Fira Sans" panose="020B0503050000020004" pitchFamily="34" charset="0"/>
              </a:rPr>
              <a:t>ncrease the revolution speed of celestial bodies to observe faster movements.</a:t>
            </a:r>
            <a:endParaRPr sz="1100" dirty="0">
              <a:solidFill>
                <a:schemeClr val="bg1"/>
              </a:solidFill>
              <a:latin typeface="Fira Sans" panose="020B0503050000020004" pitchFamily="34" charset="0"/>
              <a:ea typeface="Fira Sans"/>
              <a:cs typeface="Fira Sans"/>
              <a:sym typeface="Fira Sans"/>
            </a:endParaRPr>
          </a:p>
        </p:txBody>
      </p:sp>
      <p:sp>
        <p:nvSpPr>
          <p:cNvPr id="959" name="Google Shape;959;p86"/>
          <p:cNvSpPr txBox="1"/>
          <p:nvPr/>
        </p:nvSpPr>
        <p:spPr>
          <a:xfrm>
            <a:off x="5995696" y="926950"/>
            <a:ext cx="2964940" cy="403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IN" sz="1600" dirty="0">
                <a:solidFill>
                  <a:schemeClr val="bg1"/>
                </a:solidFill>
                <a:latin typeface="Abril Fatface" panose="02000503000000020003" pitchFamily="2" charset="0"/>
              </a:rPr>
              <a:t>Day and Night Shades</a:t>
            </a:r>
            <a:endParaRPr sz="1600" dirty="0">
              <a:solidFill>
                <a:schemeClr val="bg1"/>
              </a:solidFill>
              <a:latin typeface="Abril Fatface" panose="02000503000000020003" pitchFamily="2" charset="0"/>
              <a:ea typeface="Abril Fatface"/>
              <a:cs typeface="Abril Fatface"/>
              <a:sym typeface="Abril Fatface"/>
            </a:endParaRPr>
          </a:p>
        </p:txBody>
      </p:sp>
      <p:sp>
        <p:nvSpPr>
          <p:cNvPr id="960" name="Google Shape;960;p86"/>
          <p:cNvSpPr txBox="1"/>
          <p:nvPr/>
        </p:nvSpPr>
        <p:spPr>
          <a:xfrm>
            <a:off x="5437632" y="1386801"/>
            <a:ext cx="3523004" cy="616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100" dirty="0">
                <a:solidFill>
                  <a:schemeClr val="bg1"/>
                </a:solidFill>
                <a:latin typeface="Fira Sans" panose="020B0503050000020004" pitchFamily="34" charset="0"/>
              </a:rPr>
              <a:t>Real-time shading feature lets users visualize the solar system in day and night modes</a:t>
            </a:r>
            <a:endParaRPr sz="1100" dirty="0">
              <a:solidFill>
                <a:schemeClr val="bg1"/>
              </a:solidFill>
              <a:latin typeface="Fira Sans" panose="020B0503050000020004" pitchFamily="34" charset="0"/>
              <a:ea typeface="Fira Sans"/>
              <a:cs typeface="Fira Sans"/>
              <a:sym typeface="Fira Sans"/>
            </a:endParaRPr>
          </a:p>
        </p:txBody>
      </p:sp>
      <p:cxnSp>
        <p:nvCxnSpPr>
          <p:cNvPr id="961" name="Google Shape;961;p86"/>
          <p:cNvCxnSpPr>
            <a:cxnSpLocks/>
            <a:stCxn id="946" idx="7"/>
            <a:endCxn id="947" idx="2"/>
          </p:cNvCxnSpPr>
          <p:nvPr/>
        </p:nvCxnSpPr>
        <p:spPr>
          <a:xfrm flipV="1">
            <a:off x="1106405" y="2084911"/>
            <a:ext cx="1654345" cy="747479"/>
          </a:xfrm>
          <a:prstGeom prst="straightConnector1">
            <a:avLst/>
          </a:prstGeom>
          <a:noFill/>
          <a:ln w="9525" cap="flat" cmpd="sng">
            <a:solidFill>
              <a:schemeClr val="lt1"/>
            </a:solidFill>
            <a:prstDash val="solid"/>
            <a:round/>
            <a:headEnd type="none" w="med" len="med"/>
            <a:tailEnd type="none" w="med" len="med"/>
          </a:ln>
        </p:spPr>
      </p:cxnSp>
      <p:cxnSp>
        <p:nvCxnSpPr>
          <p:cNvPr id="962" name="Google Shape;962;p86"/>
          <p:cNvCxnSpPr>
            <a:cxnSpLocks/>
            <a:stCxn id="947" idx="5"/>
            <a:endCxn id="948" idx="2"/>
          </p:cNvCxnSpPr>
          <p:nvPr/>
        </p:nvCxnSpPr>
        <p:spPr>
          <a:xfrm>
            <a:off x="3330241" y="2320802"/>
            <a:ext cx="1318162" cy="584548"/>
          </a:xfrm>
          <a:prstGeom prst="straightConnector1">
            <a:avLst/>
          </a:prstGeom>
          <a:noFill/>
          <a:ln w="9525" cap="flat" cmpd="sng">
            <a:solidFill>
              <a:schemeClr val="lt1"/>
            </a:solidFill>
            <a:prstDash val="solid"/>
            <a:round/>
            <a:headEnd type="none" w="med" len="med"/>
            <a:tailEnd type="none" w="med" len="med"/>
          </a:ln>
        </p:spPr>
      </p:cxnSp>
      <p:cxnSp>
        <p:nvCxnSpPr>
          <p:cNvPr id="963" name="Google Shape;963;p86"/>
          <p:cNvCxnSpPr>
            <a:cxnSpLocks/>
            <a:stCxn id="948" idx="6"/>
            <a:endCxn id="949" idx="2"/>
          </p:cNvCxnSpPr>
          <p:nvPr/>
        </p:nvCxnSpPr>
        <p:spPr>
          <a:xfrm flipV="1">
            <a:off x="5315603" y="2493101"/>
            <a:ext cx="1698407" cy="412249"/>
          </a:xfrm>
          <a:prstGeom prst="straightConnector1">
            <a:avLst/>
          </a:prstGeom>
          <a:noFill/>
          <a:ln w="9525" cap="flat" cmpd="sng">
            <a:solidFill>
              <a:schemeClr val="lt1"/>
            </a:solidFill>
            <a:prstDash val="solid"/>
            <a:round/>
            <a:headEnd type="none" w="med" len="med"/>
            <a:tailEnd type="none" w="med" len="med"/>
          </a:ln>
        </p:spPr>
      </p:cxnSp>
      <p:cxnSp>
        <p:nvCxnSpPr>
          <p:cNvPr id="964" name="Google Shape;964;p86"/>
          <p:cNvCxnSpPr>
            <a:cxnSpLocks/>
            <a:stCxn id="949" idx="6"/>
            <a:endCxn id="950" idx="0"/>
          </p:cNvCxnSpPr>
          <p:nvPr/>
        </p:nvCxnSpPr>
        <p:spPr>
          <a:xfrm>
            <a:off x="7681210" y="2493101"/>
            <a:ext cx="681486" cy="997216"/>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108"/>
          <p:cNvSpPr/>
          <p:nvPr/>
        </p:nvSpPr>
        <p:spPr>
          <a:xfrm>
            <a:off x="4240075" y="476400"/>
            <a:ext cx="4190700" cy="4190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08"/>
          <p:cNvSpPr txBox="1">
            <a:spLocks noGrp="1"/>
          </p:cNvSpPr>
          <p:nvPr>
            <p:ph type="title"/>
          </p:nvPr>
        </p:nvSpPr>
        <p:spPr>
          <a:xfrm>
            <a:off x="4370925" y="2702588"/>
            <a:ext cx="3928800" cy="8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Conclusions</a:t>
            </a:r>
            <a:endParaRPr dirty="0"/>
          </a:p>
        </p:txBody>
      </p:sp>
      <p:sp>
        <p:nvSpPr>
          <p:cNvPr id="1649" name="Google Shape;1649;p108"/>
          <p:cNvSpPr txBox="1">
            <a:spLocks noGrp="1"/>
          </p:cNvSpPr>
          <p:nvPr>
            <p:ph type="title" idx="2"/>
          </p:nvPr>
        </p:nvSpPr>
        <p:spPr>
          <a:xfrm>
            <a:off x="5608425" y="1576250"/>
            <a:ext cx="1453800" cy="110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650" name="Google Shape;1650;p108"/>
          <p:cNvSpPr txBox="1">
            <a:spLocks noGrp="1"/>
          </p:cNvSpPr>
          <p:nvPr>
            <p:ph type="subTitle" idx="1"/>
          </p:nvPr>
        </p:nvSpPr>
        <p:spPr>
          <a:xfrm>
            <a:off x="4883025" y="3742944"/>
            <a:ext cx="2904600" cy="2145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grpSp>
        <p:nvGrpSpPr>
          <p:cNvPr id="1651" name="Google Shape;1651;p108"/>
          <p:cNvGrpSpPr/>
          <p:nvPr/>
        </p:nvGrpSpPr>
        <p:grpSpPr>
          <a:xfrm>
            <a:off x="816692" y="2463417"/>
            <a:ext cx="219701" cy="216833"/>
            <a:chOff x="6232000" y="1435050"/>
            <a:chExt cx="488225" cy="481850"/>
          </a:xfrm>
        </p:grpSpPr>
        <p:sp>
          <p:nvSpPr>
            <p:cNvPr id="1652" name="Google Shape;1652;p10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53" name="Google Shape;1653;p10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54" name="Google Shape;1654;p10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55" name="Google Shape;1655;p10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56" name="Google Shape;1656;p10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657" name="Google Shape;1657;p108">
            <a:hlinkClick r:id="rId3" action="ppaction://hlinksldjump"/>
          </p:cNvPr>
          <p:cNvSpPr/>
          <p:nvPr/>
        </p:nvSpPr>
        <p:spPr>
          <a:xfrm>
            <a:off x="713225" y="2358602"/>
            <a:ext cx="426300" cy="4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647"/>
                                        </p:tgtEl>
                                        <p:attrNameLst>
                                          <p:attrName>style.visibility</p:attrName>
                                        </p:attrNameLst>
                                      </p:cBhvr>
                                      <p:to>
                                        <p:strVal val="visible"/>
                                      </p:to>
                                    </p:set>
                                    <p:anim calcmode="lin" valueType="num">
                                      <p:cBhvr additive="base">
                                        <p:cTn id="7" dur="1000"/>
                                        <p:tgtEl>
                                          <p:spTgt spid="164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648"/>
                                        </p:tgtEl>
                                        <p:attrNameLst>
                                          <p:attrName>style.visibility</p:attrName>
                                        </p:attrNameLst>
                                      </p:cBhvr>
                                      <p:to>
                                        <p:strVal val="visible"/>
                                      </p:to>
                                    </p:set>
                                    <p:anim calcmode="lin" valueType="num">
                                      <p:cBhvr additive="base">
                                        <p:cTn id="10" dur="1000"/>
                                        <p:tgtEl>
                                          <p:spTgt spid="1648"/>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649"/>
                                        </p:tgtEl>
                                        <p:attrNameLst>
                                          <p:attrName>style.visibility</p:attrName>
                                        </p:attrNameLst>
                                      </p:cBhvr>
                                      <p:to>
                                        <p:strVal val="visible"/>
                                      </p:to>
                                    </p:set>
                                    <p:anim calcmode="lin" valueType="num">
                                      <p:cBhvr additive="base">
                                        <p:cTn id="13" dur="1000"/>
                                        <p:tgtEl>
                                          <p:spTgt spid="1649"/>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650"/>
                                        </p:tgtEl>
                                        <p:attrNameLst>
                                          <p:attrName>style.visibility</p:attrName>
                                        </p:attrNameLst>
                                      </p:cBhvr>
                                      <p:to>
                                        <p:strVal val="visible"/>
                                      </p:to>
                                    </p:set>
                                    <p:anim calcmode="lin" valueType="num">
                                      <p:cBhvr additive="base">
                                        <p:cTn id="16" dur="1000"/>
                                        <p:tgtEl>
                                          <p:spTgt spid="1650"/>
                                        </p:tgtEl>
                                        <p:attrNameLst>
                                          <p:attrName>ppt_x</p:attrName>
                                        </p:attrNameLst>
                                      </p:cBhvr>
                                      <p:tavLst>
                                        <p:tav tm="0">
                                          <p:val>
                                            <p:strVal val="#ppt_x+1"/>
                                          </p:val>
                                        </p:tav>
                                        <p:tav tm="100000">
                                          <p:val>
                                            <p:strVal val="#ppt_x"/>
                                          </p:val>
                                        </p:tav>
                                      </p:tavLst>
                                    </p:anim>
                                  </p:childTnLst>
                                </p:cTn>
                              </p:par>
                            </p:childTnLst>
                          </p:cTn>
                        </p:par>
                        <p:par>
                          <p:cTn id="17" fill="hold">
                            <p:stCondLst>
                              <p:cond delay="1000"/>
                            </p:stCondLst>
                            <p:childTnLst>
                              <p:par>
                                <p:cTn id="18" presetID="2" presetClass="entr" presetSubtype="8" fill="hold" nodeType="afterEffect">
                                  <p:stCondLst>
                                    <p:cond delay="0"/>
                                  </p:stCondLst>
                                  <p:childTnLst>
                                    <p:set>
                                      <p:cBhvr>
                                        <p:cTn id="19" dur="1" fill="hold">
                                          <p:stCondLst>
                                            <p:cond delay="0"/>
                                          </p:stCondLst>
                                        </p:cTn>
                                        <p:tgtEl>
                                          <p:spTgt spid="1651"/>
                                        </p:tgtEl>
                                        <p:attrNameLst>
                                          <p:attrName>style.visibility</p:attrName>
                                        </p:attrNameLst>
                                      </p:cBhvr>
                                      <p:to>
                                        <p:strVal val="visible"/>
                                      </p:to>
                                    </p:set>
                                    <p:anim calcmode="lin" valueType="num">
                                      <p:cBhvr additive="base">
                                        <p:cTn id="20" dur="1000"/>
                                        <p:tgtEl>
                                          <p:spTgt spid="1651"/>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657"/>
                                        </p:tgtEl>
                                        <p:attrNameLst>
                                          <p:attrName>style.visibility</p:attrName>
                                        </p:attrNameLst>
                                      </p:cBhvr>
                                      <p:to>
                                        <p:strVal val="visible"/>
                                      </p:to>
                                    </p:set>
                                    <p:anim calcmode="lin" valueType="num">
                                      <p:cBhvr additive="base">
                                        <p:cTn id="23" dur="1000"/>
                                        <p:tgtEl>
                                          <p:spTgt spid="165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109"/>
          <p:cNvSpPr txBox="1">
            <a:spLocks noGrp="1"/>
          </p:cNvSpPr>
          <p:nvPr>
            <p:ph type="title"/>
          </p:nvPr>
        </p:nvSpPr>
        <p:spPr>
          <a:xfrm>
            <a:off x="4327875" y="1031000"/>
            <a:ext cx="304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1663" name="Google Shape;1663;p109"/>
          <p:cNvSpPr txBox="1">
            <a:spLocks noGrp="1"/>
          </p:cNvSpPr>
          <p:nvPr>
            <p:ph type="subTitle" idx="1"/>
          </p:nvPr>
        </p:nvSpPr>
        <p:spPr>
          <a:xfrm>
            <a:off x="4230339" y="2198594"/>
            <a:ext cx="3846600" cy="1660500"/>
          </a:xfrm>
          <a:prstGeom prst="rect">
            <a:avLst/>
          </a:prstGeom>
        </p:spPr>
        <p:txBody>
          <a:bodyPr spcFirstLastPara="1" wrap="square" lIns="91425" tIns="91425" rIns="91425" bIns="91425" anchor="ctr" anchorCtr="0">
            <a:noAutofit/>
          </a:bodyPr>
          <a:lstStyle/>
          <a:p>
            <a:pPr marL="0" indent="0"/>
            <a:r>
              <a:rPr lang="en-US" dirty="0"/>
              <a:t>In conclusion, our interactive web app serves as an educational tool that brings the wonders of the universe closer to users. By visualizing celestial objects and their movements, we hope to inspire curiosity and a deeper understanding of astronomy. Thank you for your attention, and we look forward to any questions or feedback.</a:t>
            </a:r>
          </a:p>
          <a:p>
            <a:pPr marL="0" lvl="0" indent="0" algn="l" rtl="0">
              <a:spcBef>
                <a:spcPts val="0"/>
              </a:spcBef>
              <a:spcAft>
                <a:spcPts val="0"/>
              </a:spcAft>
              <a:buNone/>
            </a:pPr>
            <a:endParaRPr dirty="0"/>
          </a:p>
        </p:txBody>
      </p:sp>
      <p:pic>
        <p:nvPicPr>
          <p:cNvPr id="1664" name="Google Shape;1664;p109"/>
          <p:cNvPicPr preferRelativeResize="0"/>
          <p:nvPr/>
        </p:nvPicPr>
        <p:blipFill>
          <a:blip r:embed="rId3"/>
          <a:srcRect l="15987" r="15987"/>
          <a:stretch/>
        </p:blipFill>
        <p:spPr>
          <a:xfrm>
            <a:off x="719525" y="1031000"/>
            <a:ext cx="3252300" cy="3252300"/>
          </a:xfrm>
          <a:prstGeom prst="ellipse">
            <a:avLst/>
          </a:prstGeom>
          <a:noFill/>
          <a:ln w="9525" cap="flat" cmpd="sng">
            <a:solidFill>
              <a:schemeClr val="lt1"/>
            </a:solidFill>
            <a:prstDash val="solid"/>
            <a:round/>
            <a:headEnd type="none" w="sm" len="sm"/>
            <a:tailEnd type="none" w="sm" len="sm"/>
          </a:ln>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E604BF-E6A5-5473-3D37-3EC1DFDD52BA}"/>
              </a:ext>
            </a:extLst>
          </p:cNvPr>
          <p:cNvSpPr txBox="1"/>
          <p:nvPr/>
        </p:nvSpPr>
        <p:spPr>
          <a:xfrm flipH="1">
            <a:off x="2816352" y="2156251"/>
            <a:ext cx="4937760" cy="830997"/>
          </a:xfrm>
          <a:prstGeom prst="rect">
            <a:avLst/>
          </a:prstGeom>
          <a:noFill/>
        </p:spPr>
        <p:txBody>
          <a:bodyPr wrap="square" rtlCol="0">
            <a:spAutoFit/>
          </a:bodyPr>
          <a:lstStyle/>
          <a:p>
            <a:r>
              <a:rPr lang="en-IN" sz="4800" dirty="0">
                <a:solidFill>
                  <a:schemeClr val="bg1"/>
                </a:solidFill>
                <a:latin typeface="Abril Fatface" panose="02000503000000020003" pitchFamily="2" charset="0"/>
              </a:rPr>
              <a:t>THANK YOU!</a:t>
            </a:r>
          </a:p>
        </p:txBody>
      </p:sp>
    </p:spTree>
    <p:extLst>
      <p:ext uri="{BB962C8B-B14F-4D97-AF65-F5344CB8AC3E}">
        <p14:creationId xmlns:p14="http://schemas.microsoft.com/office/powerpoint/2010/main" val="1953530834"/>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3"/>
          <p:cNvSpPr txBox="1">
            <a:spLocks noGrp="1"/>
          </p:cNvSpPr>
          <p:nvPr>
            <p:ph type="title"/>
          </p:nvPr>
        </p:nvSpPr>
        <p:spPr>
          <a:xfrm>
            <a:off x="3072900" y="1907700"/>
            <a:ext cx="4823100" cy="12256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Objectives</a:t>
            </a:r>
            <a:endParaRPr dirty="0"/>
          </a:p>
        </p:txBody>
      </p:sp>
      <p:sp>
        <p:nvSpPr>
          <p:cNvPr id="340" name="Google Shape;340;p63"/>
          <p:cNvSpPr txBox="1">
            <a:spLocks noGrp="1"/>
          </p:cNvSpPr>
          <p:nvPr>
            <p:ph type="title" idx="2"/>
          </p:nvPr>
        </p:nvSpPr>
        <p:spPr>
          <a:xfrm>
            <a:off x="1248000" y="1907700"/>
            <a:ext cx="1748700" cy="132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41" name="Google Shape;341;p63"/>
          <p:cNvSpPr txBox="1">
            <a:spLocks noGrp="1"/>
          </p:cNvSpPr>
          <p:nvPr>
            <p:ph type="subTitle" idx="1"/>
          </p:nvPr>
        </p:nvSpPr>
        <p:spPr>
          <a:xfrm>
            <a:off x="3072900" y="2733376"/>
            <a:ext cx="4746900" cy="48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grpSp>
        <p:nvGrpSpPr>
          <p:cNvPr id="342" name="Google Shape;342;p63"/>
          <p:cNvGrpSpPr/>
          <p:nvPr/>
        </p:nvGrpSpPr>
        <p:grpSpPr>
          <a:xfrm>
            <a:off x="4462317" y="4287092"/>
            <a:ext cx="219701" cy="216833"/>
            <a:chOff x="6232000" y="1435050"/>
            <a:chExt cx="488225" cy="481850"/>
          </a:xfrm>
        </p:grpSpPr>
        <p:sp>
          <p:nvSpPr>
            <p:cNvPr id="343" name="Google Shape;343;p6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4" name="Google Shape;344;p6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5" name="Google Shape;345;p6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6" name="Google Shape;346;p6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7" name="Google Shape;347;p6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48" name="Google Shape;348;p63">
            <a:hlinkClick r:id="rId3" action="ppaction://hlinksldjump"/>
          </p:cNvPr>
          <p:cNvSpPr/>
          <p:nvPr/>
        </p:nvSpPr>
        <p:spPr>
          <a:xfrm>
            <a:off x="4358850" y="4182277"/>
            <a:ext cx="426300" cy="4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61"/>
          <p:cNvSpPr txBox="1">
            <a:spLocks noGrp="1"/>
          </p:cNvSpPr>
          <p:nvPr>
            <p:ph type="title"/>
          </p:nvPr>
        </p:nvSpPr>
        <p:spPr>
          <a:xfrm>
            <a:off x="2395800" y="1383000"/>
            <a:ext cx="4352400" cy="106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328" name="Google Shape;328;p61"/>
          <p:cNvSpPr txBox="1">
            <a:spLocks noGrp="1"/>
          </p:cNvSpPr>
          <p:nvPr>
            <p:ph type="subTitle" idx="1"/>
          </p:nvPr>
        </p:nvSpPr>
        <p:spPr>
          <a:xfrm>
            <a:off x="1658112" y="2621800"/>
            <a:ext cx="5986272" cy="136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Welcome to our presentation on the interactive web app designed to visualize celestial bodies in our solar system. Our goal is to create an engaging platform that allows users to explore and learn about various celestial objects, including planets, Near-Earth Comets (NECs), Near-Earth Asteroids (NEAs), and Potentially Hazardous Asteroids (PHAs)</a:t>
            </a:r>
            <a:endParaRPr dirty="0"/>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62"/>
          <p:cNvSpPr txBox="1">
            <a:spLocks noGrp="1"/>
          </p:cNvSpPr>
          <p:nvPr>
            <p:ph type="title"/>
          </p:nvPr>
        </p:nvSpPr>
        <p:spPr>
          <a:xfrm>
            <a:off x="713213" y="2040750"/>
            <a:ext cx="3904800" cy="106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334" name="Google Shape;334;p62"/>
          <p:cNvSpPr txBox="1">
            <a:spLocks noGrp="1"/>
          </p:cNvSpPr>
          <p:nvPr>
            <p:ph type="subTitle" idx="1"/>
          </p:nvPr>
        </p:nvSpPr>
        <p:spPr>
          <a:xfrm>
            <a:off x="4828031" y="1435950"/>
            <a:ext cx="3904799" cy="1666800"/>
          </a:xfrm>
          <a:prstGeom prst="rect">
            <a:avLst/>
          </a:prstGeom>
        </p:spPr>
        <p:txBody>
          <a:bodyPr spcFirstLastPara="1" wrap="square" lIns="91425" tIns="91425" rIns="91425" bIns="91425" anchor="t" anchorCtr="0">
            <a:noAutofit/>
          </a:bodyPr>
          <a:lstStyle/>
          <a:p>
            <a:pPr marL="0" indent="0"/>
            <a:r>
              <a:rPr lang="en-US" b="1" dirty="0"/>
              <a:t>Purpose &amp; Importance:</a:t>
            </a:r>
            <a:r>
              <a:rPr lang="en-US" dirty="0"/>
              <a:t> </a:t>
            </a:r>
          </a:p>
          <a:p>
            <a:pPr marL="0" indent="0"/>
            <a:r>
              <a:rPr lang="en-US" dirty="0"/>
              <a:t>The primary purpose of this web app is to educate users about celestial objects and their movements. Understanding these entities is crucial for various reasons, including space exploration, planetary defense, and fostering a greater appreciation of our universe. By visualizing real-time data, we aim to make astronomy accessible and engaging for everyone.</a:t>
            </a:r>
          </a:p>
          <a:p>
            <a:pPr marL="0" lvl="0" indent="0" algn="l" rtl="0">
              <a:spcBef>
                <a:spcPts val="0"/>
              </a:spcBef>
              <a:spcAft>
                <a:spcPts val="0"/>
              </a:spcAft>
              <a:buNone/>
            </a:pPr>
            <a:endParaRPr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33"/>
                                        </p:tgtEl>
                                        <p:attrNameLst>
                                          <p:attrName>style.visibility</p:attrName>
                                        </p:attrNameLst>
                                      </p:cBhvr>
                                      <p:to>
                                        <p:strVal val="visible"/>
                                      </p:to>
                                    </p:set>
                                    <p:anim calcmode="lin" valueType="num">
                                      <p:cBhvr additive="base">
                                        <p:cTn id="7" dur="1000"/>
                                        <p:tgtEl>
                                          <p:spTgt spid="333"/>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334"/>
                                        </p:tgtEl>
                                        <p:attrNameLst>
                                          <p:attrName>style.visibility</p:attrName>
                                        </p:attrNameLst>
                                      </p:cBhvr>
                                      <p:to>
                                        <p:strVal val="visible"/>
                                      </p:to>
                                    </p:set>
                                    <p:anim calcmode="lin" valueType="num">
                                      <p:cBhvr additive="base">
                                        <p:cTn id="11" dur="1000"/>
                                        <p:tgtEl>
                                          <p:spTgt spid="33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8"/>
          <p:cNvSpPr txBox="1">
            <a:spLocks noGrp="1"/>
          </p:cNvSpPr>
          <p:nvPr>
            <p:ph type="title"/>
          </p:nvPr>
        </p:nvSpPr>
        <p:spPr>
          <a:xfrm>
            <a:off x="1621536" y="2632625"/>
            <a:ext cx="6327648" cy="841800"/>
          </a:xfrm>
          <a:prstGeom prst="rect">
            <a:avLst/>
          </a:prstGeom>
        </p:spPr>
        <p:txBody>
          <a:bodyPr spcFirstLastPara="1" wrap="square" lIns="91425" tIns="91425" rIns="91425" bIns="91425" anchor="ctr" anchorCtr="0">
            <a:noAutofit/>
          </a:bodyPr>
          <a:lstStyle/>
          <a:p>
            <a:pPr lvl="0"/>
            <a:r>
              <a:rPr lang="en-IN" dirty="0"/>
              <a:t>System Overview</a:t>
            </a:r>
            <a:endParaRPr dirty="0"/>
          </a:p>
        </p:txBody>
      </p:sp>
      <p:sp>
        <p:nvSpPr>
          <p:cNvPr id="466" name="Google Shape;466;p68"/>
          <p:cNvSpPr txBox="1">
            <a:spLocks noGrp="1"/>
          </p:cNvSpPr>
          <p:nvPr>
            <p:ph type="title" idx="2"/>
          </p:nvPr>
        </p:nvSpPr>
        <p:spPr>
          <a:xfrm>
            <a:off x="3571250" y="1198900"/>
            <a:ext cx="2001600" cy="132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67" name="Google Shape;467;p68"/>
          <p:cNvSpPr txBox="1">
            <a:spLocks noGrp="1"/>
          </p:cNvSpPr>
          <p:nvPr>
            <p:ph type="subTitle" idx="1"/>
          </p:nvPr>
        </p:nvSpPr>
        <p:spPr>
          <a:xfrm>
            <a:off x="2198550" y="3458301"/>
            <a:ext cx="4746900" cy="48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Front End, Data Sources and Backend</a:t>
            </a:r>
            <a:endParaRPr dirty="0"/>
          </a:p>
        </p:txBody>
      </p:sp>
      <p:sp>
        <p:nvSpPr>
          <p:cNvPr id="468" name="Google Shape;468;p68">
            <a:hlinkClick r:id="rId3" action="ppaction://hlinksldjump"/>
          </p:cNvPr>
          <p:cNvSpPr/>
          <p:nvPr/>
        </p:nvSpPr>
        <p:spPr>
          <a:xfrm>
            <a:off x="4358850" y="4182277"/>
            <a:ext cx="426300" cy="4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 name="Google Shape;469;p68"/>
          <p:cNvGrpSpPr/>
          <p:nvPr/>
        </p:nvGrpSpPr>
        <p:grpSpPr>
          <a:xfrm>
            <a:off x="4462317" y="4287092"/>
            <a:ext cx="219701" cy="216833"/>
            <a:chOff x="6232000" y="1435050"/>
            <a:chExt cx="488225" cy="481850"/>
          </a:xfrm>
        </p:grpSpPr>
        <p:sp>
          <p:nvSpPr>
            <p:cNvPr id="470" name="Google Shape;470;p6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 name="Google Shape;471;p6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 name="Google Shape;472;p6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 name="Google Shape;473;p6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 name="Google Shape;474;p6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66"/>
                                        </p:tgtEl>
                                        <p:attrNameLst>
                                          <p:attrName>style.visibility</p:attrName>
                                        </p:attrNameLst>
                                      </p:cBhvr>
                                      <p:to>
                                        <p:strVal val="visible"/>
                                      </p:to>
                                    </p:set>
                                    <p:anim calcmode="lin" valueType="num">
                                      <p:cBhvr additive="base">
                                        <p:cTn id="7" dur="1000"/>
                                        <p:tgtEl>
                                          <p:spTgt spid="46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465"/>
                                        </p:tgtEl>
                                        <p:attrNameLst>
                                          <p:attrName>style.visibility</p:attrName>
                                        </p:attrNameLst>
                                      </p:cBhvr>
                                      <p:to>
                                        <p:strVal val="visible"/>
                                      </p:to>
                                    </p:set>
                                    <p:anim calcmode="lin" valueType="num">
                                      <p:cBhvr additive="base">
                                        <p:cTn id="11" dur="1000"/>
                                        <p:tgtEl>
                                          <p:spTgt spid="465"/>
                                        </p:tgtEl>
                                        <p:attrNameLst>
                                          <p:attrName>ppt_x</p:attrName>
                                        </p:attrNameLst>
                                      </p:cBhvr>
                                      <p:tavLst>
                                        <p:tav tm="0">
                                          <p:val>
                                            <p:strVal val="#ppt_x+1"/>
                                          </p:val>
                                        </p:tav>
                                        <p:tav tm="100000">
                                          <p:val>
                                            <p:strVal val="#ppt_x"/>
                                          </p:val>
                                        </p:tav>
                                      </p:tavLst>
                                    </p:anim>
                                  </p:childTnLst>
                                </p:cTn>
                              </p:par>
                              <p:par>
                                <p:cTn id="12" presetID="2" presetClass="entr" presetSubtype="2" fill="hold" nodeType="withEffect">
                                  <p:stCondLst>
                                    <p:cond delay="0"/>
                                  </p:stCondLst>
                                  <p:childTnLst>
                                    <p:set>
                                      <p:cBhvr>
                                        <p:cTn id="13" dur="1" fill="hold">
                                          <p:stCondLst>
                                            <p:cond delay="0"/>
                                          </p:stCondLst>
                                        </p:cTn>
                                        <p:tgtEl>
                                          <p:spTgt spid="467"/>
                                        </p:tgtEl>
                                        <p:attrNameLst>
                                          <p:attrName>style.visibility</p:attrName>
                                        </p:attrNameLst>
                                      </p:cBhvr>
                                      <p:to>
                                        <p:strVal val="visible"/>
                                      </p:to>
                                    </p:set>
                                    <p:anim calcmode="lin" valueType="num">
                                      <p:cBhvr additive="base">
                                        <p:cTn id="14" dur="1000"/>
                                        <p:tgtEl>
                                          <p:spTgt spid="467"/>
                                        </p:tgtEl>
                                        <p:attrNameLst>
                                          <p:attrName>ppt_x</p:attrName>
                                        </p:attrNameLst>
                                      </p:cBhvr>
                                      <p:tavLst>
                                        <p:tav tm="0">
                                          <p:val>
                                            <p:strVal val="#ppt_x+1"/>
                                          </p:val>
                                        </p:tav>
                                        <p:tav tm="100000">
                                          <p:val>
                                            <p:strVal val="#ppt_x"/>
                                          </p:val>
                                        </p:tav>
                                      </p:tavLst>
                                    </p:anim>
                                  </p:childTnLst>
                                </p:cTn>
                              </p:par>
                            </p:childTnLst>
                          </p:cTn>
                        </p:par>
                        <p:par>
                          <p:cTn id="15" fill="hold">
                            <p:stCondLst>
                              <p:cond delay="2000"/>
                            </p:stCondLst>
                            <p:childTnLst>
                              <p:par>
                                <p:cTn id="16" presetID="2" presetClass="entr" presetSubtype="4" fill="hold" nodeType="afterEffect">
                                  <p:stCondLst>
                                    <p:cond delay="0"/>
                                  </p:stCondLst>
                                  <p:childTnLst>
                                    <p:set>
                                      <p:cBhvr>
                                        <p:cTn id="17" dur="1" fill="hold">
                                          <p:stCondLst>
                                            <p:cond delay="0"/>
                                          </p:stCondLst>
                                        </p:cTn>
                                        <p:tgtEl>
                                          <p:spTgt spid="468"/>
                                        </p:tgtEl>
                                        <p:attrNameLst>
                                          <p:attrName>style.visibility</p:attrName>
                                        </p:attrNameLst>
                                      </p:cBhvr>
                                      <p:to>
                                        <p:strVal val="visible"/>
                                      </p:to>
                                    </p:set>
                                    <p:anim calcmode="lin" valueType="num">
                                      <p:cBhvr additive="base">
                                        <p:cTn id="18" dur="1000"/>
                                        <p:tgtEl>
                                          <p:spTgt spid="468"/>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69"/>
                                        </p:tgtEl>
                                        <p:attrNameLst>
                                          <p:attrName>style.visibility</p:attrName>
                                        </p:attrNameLst>
                                      </p:cBhvr>
                                      <p:to>
                                        <p:strVal val="visible"/>
                                      </p:to>
                                    </p:set>
                                    <p:anim calcmode="lin" valueType="num">
                                      <p:cBhvr additive="base">
                                        <p:cTn id="21" dur="1000"/>
                                        <p:tgtEl>
                                          <p:spTgt spid="4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750F2-DBFF-7757-E384-E49DE9E6E788}"/>
              </a:ext>
            </a:extLst>
          </p:cNvPr>
          <p:cNvSpPr>
            <a:spLocks noGrp="1"/>
          </p:cNvSpPr>
          <p:nvPr>
            <p:ph type="title"/>
          </p:nvPr>
        </p:nvSpPr>
        <p:spPr/>
        <p:txBody>
          <a:bodyPr/>
          <a:lstStyle/>
          <a:p>
            <a:r>
              <a:rPr lang="en-IN" dirty="0"/>
              <a:t>Front End</a:t>
            </a:r>
          </a:p>
        </p:txBody>
      </p:sp>
      <p:sp>
        <p:nvSpPr>
          <p:cNvPr id="3" name="Text Placeholder 2">
            <a:extLst>
              <a:ext uri="{FF2B5EF4-FFF2-40B4-BE49-F238E27FC236}">
                <a16:creationId xmlns:a16="http://schemas.microsoft.com/office/drawing/2014/main" id="{C1665A08-780A-3E5E-56B7-FC18CF775C7F}"/>
              </a:ext>
            </a:extLst>
          </p:cNvPr>
          <p:cNvSpPr>
            <a:spLocks noGrp="1"/>
          </p:cNvSpPr>
          <p:nvPr>
            <p:ph type="body" idx="1"/>
          </p:nvPr>
        </p:nvSpPr>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US" dirty="0"/>
          </a:p>
          <a:p>
            <a:r>
              <a:rPr lang="en-US" dirty="0"/>
              <a:t>The web app is built using HTML, CSS, and JavaScript to ensure a responsive and interactive user experience.</a:t>
            </a:r>
            <a:endParaRPr lang="en-IN" dirty="0"/>
          </a:p>
          <a:p>
            <a:r>
              <a:rPr lang="en-US" dirty="0"/>
              <a:t>The interface will feature dynamic visual elements and user-friendly navigation.</a:t>
            </a:r>
            <a:endParaRPr lang="en-IN" dirty="0"/>
          </a:p>
        </p:txBody>
      </p:sp>
      <p:pic>
        <p:nvPicPr>
          <p:cNvPr id="5" name="Picture 4">
            <a:extLst>
              <a:ext uri="{FF2B5EF4-FFF2-40B4-BE49-F238E27FC236}">
                <a16:creationId xmlns:a16="http://schemas.microsoft.com/office/drawing/2014/main" id="{2EDFDE7F-4EA8-5357-BB55-FA19640DDC03}"/>
              </a:ext>
            </a:extLst>
          </p:cNvPr>
          <p:cNvPicPr>
            <a:picLocks noChangeAspect="1"/>
          </p:cNvPicPr>
          <p:nvPr/>
        </p:nvPicPr>
        <p:blipFill>
          <a:blip r:embed="rId2"/>
          <a:stretch>
            <a:fillRect/>
          </a:stretch>
        </p:blipFill>
        <p:spPr>
          <a:xfrm>
            <a:off x="2938272" y="1291227"/>
            <a:ext cx="3596640" cy="1634223"/>
          </a:xfrm>
          <a:prstGeom prst="rect">
            <a:avLst/>
          </a:prstGeom>
        </p:spPr>
      </p:pic>
    </p:spTree>
    <p:extLst>
      <p:ext uri="{BB962C8B-B14F-4D97-AF65-F5344CB8AC3E}">
        <p14:creationId xmlns:p14="http://schemas.microsoft.com/office/powerpoint/2010/main" val="393215414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9E1BD-1F7A-C9B8-CAEC-15C931CE98CE}"/>
              </a:ext>
            </a:extLst>
          </p:cNvPr>
          <p:cNvSpPr>
            <a:spLocks noGrp="1"/>
          </p:cNvSpPr>
          <p:nvPr>
            <p:ph type="title"/>
          </p:nvPr>
        </p:nvSpPr>
        <p:spPr/>
        <p:txBody>
          <a:bodyPr/>
          <a:lstStyle/>
          <a:p>
            <a:r>
              <a:rPr lang="en-IN" dirty="0"/>
              <a:t>Data Sources</a:t>
            </a:r>
          </a:p>
        </p:txBody>
      </p:sp>
      <p:sp>
        <p:nvSpPr>
          <p:cNvPr id="3" name="Text Placeholder 2">
            <a:extLst>
              <a:ext uri="{FF2B5EF4-FFF2-40B4-BE49-F238E27FC236}">
                <a16:creationId xmlns:a16="http://schemas.microsoft.com/office/drawing/2014/main" id="{D018C0FA-8721-54D5-492B-2263B93FA311}"/>
              </a:ext>
            </a:extLst>
          </p:cNvPr>
          <p:cNvSpPr>
            <a:spLocks noGrp="1"/>
          </p:cNvSpPr>
          <p:nvPr>
            <p:ph type="body" idx="1"/>
          </p:nvPr>
        </p:nvSpPr>
        <p:spPr>
          <a:xfrm>
            <a:off x="1024127" y="1621536"/>
            <a:ext cx="7406597" cy="2982414"/>
          </a:xfrm>
        </p:spPr>
        <p:txBody>
          <a:bodyPr/>
          <a:lstStyle/>
          <a:p>
            <a:pPr>
              <a:buFont typeface="Arial" panose="020B0604020202020204" pitchFamily="34" charset="0"/>
              <a:buChar char="•"/>
            </a:pPr>
            <a:r>
              <a:rPr lang="en-US" sz="2000" dirty="0"/>
              <a:t>We will utilize various data sources, primarily from NASA's resources, including:</a:t>
            </a:r>
          </a:p>
          <a:p>
            <a:pPr marL="742950" lvl="1" indent="-285750">
              <a:buFont typeface="Arial" panose="020B0604020202020204" pitchFamily="34" charset="0"/>
              <a:buChar char="•"/>
            </a:pPr>
            <a:r>
              <a:rPr lang="en-US" sz="2000" dirty="0"/>
              <a:t>NASA’s APIs</a:t>
            </a:r>
          </a:p>
          <a:p>
            <a:pPr marL="742950" lvl="1" indent="-285750">
              <a:buFont typeface="Arial" panose="020B0604020202020204" pitchFamily="34" charset="0"/>
              <a:buChar char="•"/>
            </a:pPr>
            <a:r>
              <a:rPr lang="en-US" sz="2000" dirty="0"/>
              <a:t>NASA’s Small-Body Database</a:t>
            </a:r>
          </a:p>
          <a:p>
            <a:pPr marL="742950" lvl="1" indent="-285750">
              <a:buFont typeface="Arial" panose="020B0604020202020204" pitchFamily="34" charset="0"/>
              <a:buChar char="•"/>
            </a:pPr>
            <a:r>
              <a:rPr lang="en-US" sz="2000" dirty="0"/>
              <a:t>Approximate Positions of Planets</a:t>
            </a:r>
          </a:p>
          <a:p>
            <a:endParaRPr lang="en-IN" dirty="0"/>
          </a:p>
        </p:txBody>
      </p:sp>
      <p:pic>
        <p:nvPicPr>
          <p:cNvPr id="5" name="Picture 4">
            <a:extLst>
              <a:ext uri="{FF2B5EF4-FFF2-40B4-BE49-F238E27FC236}">
                <a16:creationId xmlns:a16="http://schemas.microsoft.com/office/drawing/2014/main" id="{D7243EEA-C200-25E9-1756-EA95C8129E6C}"/>
              </a:ext>
            </a:extLst>
          </p:cNvPr>
          <p:cNvPicPr>
            <a:picLocks noChangeAspect="1"/>
          </p:cNvPicPr>
          <p:nvPr/>
        </p:nvPicPr>
        <p:blipFill>
          <a:blip r:embed="rId2"/>
          <a:stretch>
            <a:fillRect/>
          </a:stretch>
        </p:blipFill>
        <p:spPr>
          <a:xfrm>
            <a:off x="7502133" y="188823"/>
            <a:ext cx="1532140" cy="1274053"/>
          </a:xfrm>
          <a:prstGeom prst="rect">
            <a:avLst/>
          </a:prstGeom>
        </p:spPr>
      </p:pic>
    </p:spTree>
    <p:extLst>
      <p:ext uri="{BB962C8B-B14F-4D97-AF65-F5344CB8AC3E}">
        <p14:creationId xmlns:p14="http://schemas.microsoft.com/office/powerpoint/2010/main" val="130384144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8"/>
          <p:cNvSpPr txBox="1">
            <a:spLocks noGrp="1"/>
          </p:cNvSpPr>
          <p:nvPr>
            <p:ph type="title"/>
          </p:nvPr>
        </p:nvSpPr>
        <p:spPr>
          <a:xfrm>
            <a:off x="1621536" y="2632624"/>
            <a:ext cx="6376416" cy="1311975"/>
          </a:xfrm>
          <a:prstGeom prst="rect">
            <a:avLst/>
          </a:prstGeom>
        </p:spPr>
        <p:txBody>
          <a:bodyPr spcFirstLastPara="1" wrap="square" lIns="91425" tIns="91425" rIns="91425" bIns="91425" anchor="ctr" anchorCtr="0">
            <a:noAutofit/>
          </a:bodyPr>
          <a:lstStyle/>
          <a:p>
            <a:pPr lvl="0"/>
            <a:r>
              <a:rPr lang="en-IN" dirty="0"/>
              <a:t>System Implementation</a:t>
            </a:r>
            <a:endParaRPr dirty="0"/>
          </a:p>
        </p:txBody>
      </p:sp>
      <p:sp>
        <p:nvSpPr>
          <p:cNvPr id="466" name="Google Shape;466;p68"/>
          <p:cNvSpPr txBox="1">
            <a:spLocks noGrp="1"/>
          </p:cNvSpPr>
          <p:nvPr>
            <p:ph type="title" idx="2"/>
          </p:nvPr>
        </p:nvSpPr>
        <p:spPr>
          <a:xfrm>
            <a:off x="3571250" y="1198900"/>
            <a:ext cx="2001600" cy="132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467" name="Google Shape;467;p68"/>
          <p:cNvSpPr txBox="1">
            <a:spLocks noGrp="1"/>
          </p:cNvSpPr>
          <p:nvPr>
            <p:ph type="subTitle" idx="1"/>
          </p:nvPr>
        </p:nvSpPr>
        <p:spPr>
          <a:xfrm>
            <a:off x="2198550" y="3458301"/>
            <a:ext cx="4746900" cy="48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endParaRPr dirty="0"/>
          </a:p>
        </p:txBody>
      </p:sp>
      <p:sp>
        <p:nvSpPr>
          <p:cNvPr id="468" name="Google Shape;468;p68">
            <a:hlinkClick r:id="rId3" action="ppaction://hlinksldjump"/>
          </p:cNvPr>
          <p:cNvSpPr/>
          <p:nvPr/>
        </p:nvSpPr>
        <p:spPr>
          <a:xfrm>
            <a:off x="4358850" y="4182277"/>
            <a:ext cx="426300" cy="4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 name="Google Shape;469;p68"/>
          <p:cNvGrpSpPr/>
          <p:nvPr/>
        </p:nvGrpSpPr>
        <p:grpSpPr>
          <a:xfrm>
            <a:off x="4462317" y="4287092"/>
            <a:ext cx="219701" cy="216833"/>
            <a:chOff x="6232000" y="1435050"/>
            <a:chExt cx="488225" cy="481850"/>
          </a:xfrm>
        </p:grpSpPr>
        <p:sp>
          <p:nvSpPr>
            <p:cNvPr id="470" name="Google Shape;470;p6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 name="Google Shape;471;p6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 name="Google Shape;472;p6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 name="Google Shape;473;p6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 name="Google Shape;474;p6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89753682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66"/>
                                        </p:tgtEl>
                                        <p:attrNameLst>
                                          <p:attrName>style.visibility</p:attrName>
                                        </p:attrNameLst>
                                      </p:cBhvr>
                                      <p:to>
                                        <p:strVal val="visible"/>
                                      </p:to>
                                    </p:set>
                                    <p:anim calcmode="lin" valueType="num">
                                      <p:cBhvr additive="base">
                                        <p:cTn id="7" dur="1000"/>
                                        <p:tgtEl>
                                          <p:spTgt spid="46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465"/>
                                        </p:tgtEl>
                                        <p:attrNameLst>
                                          <p:attrName>style.visibility</p:attrName>
                                        </p:attrNameLst>
                                      </p:cBhvr>
                                      <p:to>
                                        <p:strVal val="visible"/>
                                      </p:to>
                                    </p:set>
                                    <p:anim calcmode="lin" valueType="num">
                                      <p:cBhvr additive="base">
                                        <p:cTn id="11" dur="1000"/>
                                        <p:tgtEl>
                                          <p:spTgt spid="465"/>
                                        </p:tgtEl>
                                        <p:attrNameLst>
                                          <p:attrName>ppt_x</p:attrName>
                                        </p:attrNameLst>
                                      </p:cBhvr>
                                      <p:tavLst>
                                        <p:tav tm="0">
                                          <p:val>
                                            <p:strVal val="#ppt_x+1"/>
                                          </p:val>
                                        </p:tav>
                                        <p:tav tm="100000">
                                          <p:val>
                                            <p:strVal val="#ppt_x"/>
                                          </p:val>
                                        </p:tav>
                                      </p:tavLst>
                                    </p:anim>
                                  </p:childTnLst>
                                </p:cTn>
                              </p:par>
                              <p:par>
                                <p:cTn id="12" presetID="2" presetClass="entr" presetSubtype="2" fill="hold" nodeType="withEffect">
                                  <p:stCondLst>
                                    <p:cond delay="0"/>
                                  </p:stCondLst>
                                  <p:childTnLst>
                                    <p:set>
                                      <p:cBhvr>
                                        <p:cTn id="13" dur="1" fill="hold">
                                          <p:stCondLst>
                                            <p:cond delay="0"/>
                                          </p:stCondLst>
                                        </p:cTn>
                                        <p:tgtEl>
                                          <p:spTgt spid="467"/>
                                        </p:tgtEl>
                                        <p:attrNameLst>
                                          <p:attrName>style.visibility</p:attrName>
                                        </p:attrNameLst>
                                      </p:cBhvr>
                                      <p:to>
                                        <p:strVal val="visible"/>
                                      </p:to>
                                    </p:set>
                                    <p:anim calcmode="lin" valueType="num">
                                      <p:cBhvr additive="base">
                                        <p:cTn id="14" dur="1000"/>
                                        <p:tgtEl>
                                          <p:spTgt spid="467"/>
                                        </p:tgtEl>
                                        <p:attrNameLst>
                                          <p:attrName>ppt_x</p:attrName>
                                        </p:attrNameLst>
                                      </p:cBhvr>
                                      <p:tavLst>
                                        <p:tav tm="0">
                                          <p:val>
                                            <p:strVal val="#ppt_x+1"/>
                                          </p:val>
                                        </p:tav>
                                        <p:tav tm="100000">
                                          <p:val>
                                            <p:strVal val="#ppt_x"/>
                                          </p:val>
                                        </p:tav>
                                      </p:tavLst>
                                    </p:anim>
                                  </p:childTnLst>
                                </p:cTn>
                              </p:par>
                            </p:childTnLst>
                          </p:cTn>
                        </p:par>
                        <p:par>
                          <p:cTn id="15" fill="hold">
                            <p:stCondLst>
                              <p:cond delay="2000"/>
                            </p:stCondLst>
                            <p:childTnLst>
                              <p:par>
                                <p:cTn id="16" presetID="2" presetClass="entr" presetSubtype="4" fill="hold" nodeType="afterEffect">
                                  <p:stCondLst>
                                    <p:cond delay="0"/>
                                  </p:stCondLst>
                                  <p:childTnLst>
                                    <p:set>
                                      <p:cBhvr>
                                        <p:cTn id="17" dur="1" fill="hold">
                                          <p:stCondLst>
                                            <p:cond delay="0"/>
                                          </p:stCondLst>
                                        </p:cTn>
                                        <p:tgtEl>
                                          <p:spTgt spid="468"/>
                                        </p:tgtEl>
                                        <p:attrNameLst>
                                          <p:attrName>style.visibility</p:attrName>
                                        </p:attrNameLst>
                                      </p:cBhvr>
                                      <p:to>
                                        <p:strVal val="visible"/>
                                      </p:to>
                                    </p:set>
                                    <p:anim calcmode="lin" valueType="num">
                                      <p:cBhvr additive="base">
                                        <p:cTn id="18" dur="1000"/>
                                        <p:tgtEl>
                                          <p:spTgt spid="468"/>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69"/>
                                        </p:tgtEl>
                                        <p:attrNameLst>
                                          <p:attrName>style.visibility</p:attrName>
                                        </p:attrNameLst>
                                      </p:cBhvr>
                                      <p:to>
                                        <p:strVal val="visible"/>
                                      </p:to>
                                    </p:set>
                                    <p:anim calcmode="lin" valueType="num">
                                      <p:cBhvr additive="base">
                                        <p:cTn id="21" dur="1000"/>
                                        <p:tgtEl>
                                          <p:spTgt spid="4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35A1-C205-BBF8-C66D-62702C759CDE}"/>
              </a:ext>
            </a:extLst>
          </p:cNvPr>
          <p:cNvSpPr>
            <a:spLocks noGrp="1"/>
          </p:cNvSpPr>
          <p:nvPr>
            <p:ph type="title"/>
          </p:nvPr>
        </p:nvSpPr>
        <p:spPr>
          <a:xfrm>
            <a:off x="713225" y="-1399028"/>
            <a:ext cx="7717500" cy="572700"/>
          </a:xfrm>
        </p:spPr>
        <p:txBody>
          <a:bodyPr/>
          <a:lstStyle/>
          <a:p>
            <a:endParaRPr lang="en-IN" dirty="0"/>
          </a:p>
        </p:txBody>
      </p:sp>
      <p:sp>
        <p:nvSpPr>
          <p:cNvPr id="3" name="Text Placeholder 2">
            <a:extLst>
              <a:ext uri="{FF2B5EF4-FFF2-40B4-BE49-F238E27FC236}">
                <a16:creationId xmlns:a16="http://schemas.microsoft.com/office/drawing/2014/main" id="{4E131AF3-C498-5D41-E5F8-7CAEFC5E0E24}"/>
              </a:ext>
            </a:extLst>
          </p:cNvPr>
          <p:cNvSpPr>
            <a:spLocks noGrp="1"/>
          </p:cNvSpPr>
          <p:nvPr>
            <p:ph type="body" idx="1"/>
          </p:nvPr>
        </p:nvSpPr>
        <p:spPr>
          <a:xfrm>
            <a:off x="713225" y="463296"/>
            <a:ext cx="7717500" cy="4140654"/>
          </a:xfrm>
        </p:spPr>
        <p:txBody>
          <a:bodyPr/>
          <a:lstStyle/>
          <a:p>
            <a:r>
              <a:rPr lang="en-US" b="1" dirty="0"/>
              <a:t>Time Control:</a:t>
            </a:r>
            <a:endParaRPr lang="en-US" dirty="0"/>
          </a:p>
          <a:p>
            <a:pPr marL="127000" indent="0">
              <a:buNone/>
            </a:pPr>
            <a:r>
              <a:rPr lang="en-US" dirty="0"/>
              <a:t>       Users can manipulate time to observe celestial movements over different periods, enhancing the educational experience.</a:t>
            </a:r>
          </a:p>
          <a:p>
            <a:pPr marL="127000" indent="0">
              <a:buNone/>
            </a:pPr>
            <a:endParaRPr lang="en-US" dirty="0"/>
          </a:p>
          <a:p>
            <a:pPr marL="127000" indent="0">
              <a:buNone/>
            </a:pPr>
            <a:endParaRPr lang="en-US" dirty="0"/>
          </a:p>
          <a:p>
            <a:r>
              <a:rPr lang="en-US" b="1" dirty="0"/>
              <a:t>Orbital Propagation:</a:t>
            </a:r>
            <a:endParaRPr lang="en-US" dirty="0"/>
          </a:p>
          <a:p>
            <a:pPr marL="127000" indent="0">
              <a:buNone/>
            </a:pPr>
            <a:r>
              <a:rPr lang="en-US" dirty="0"/>
              <a:t>        Our app employs orbital propagation techniques to calculate and display the positions of celestial bodies in real-time.</a:t>
            </a:r>
          </a:p>
          <a:p>
            <a:pPr marL="127000" indent="0">
              <a:buNone/>
            </a:pPr>
            <a:r>
              <a:rPr lang="en-US" dirty="0"/>
              <a:t> We process Keplerian parameters to ensure accurate orbital representations.</a:t>
            </a:r>
          </a:p>
          <a:p>
            <a:pPr marL="127000" indent="0">
              <a:buNone/>
            </a:pPr>
            <a:endParaRPr lang="en-US" dirty="0"/>
          </a:p>
          <a:p>
            <a:pPr marL="127000" indent="0">
              <a:buNone/>
            </a:pPr>
            <a:endParaRPr lang="en-US" dirty="0"/>
          </a:p>
          <a:p>
            <a:r>
              <a:rPr lang="en-US" b="1" dirty="0"/>
              <a:t>Keplerian Parameters:</a:t>
            </a:r>
            <a:endParaRPr lang="en-US" dirty="0"/>
          </a:p>
          <a:p>
            <a:pPr marL="127000" indent="0">
              <a:buNone/>
            </a:pPr>
            <a:r>
              <a:rPr lang="en-US" dirty="0"/>
              <a:t>Essential data such as eccentricity, semi-major axis, inclination, longitude of the ascending node, argument of periapsis, and true anomaly are used for computations.</a:t>
            </a:r>
          </a:p>
          <a:p>
            <a:endParaRPr lang="en-IN" dirty="0"/>
          </a:p>
        </p:txBody>
      </p:sp>
    </p:spTree>
    <p:extLst>
      <p:ext uri="{BB962C8B-B14F-4D97-AF65-F5344CB8AC3E}">
        <p14:creationId xmlns:p14="http://schemas.microsoft.com/office/powerpoint/2010/main" val="4698996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Elegant Galaxy Background Breakthrough XL by Slidesgo">
  <a:themeElements>
    <a:clrScheme name="Simple Light">
      <a:dk1>
        <a:srgbClr val="000000"/>
      </a:dk1>
      <a:lt1>
        <a:srgbClr val="FFFFFF"/>
      </a:lt1>
      <a:dk2>
        <a:srgbClr val="682DD3"/>
      </a:dk2>
      <a:lt2>
        <a:srgbClr val="631E7B"/>
      </a:lt2>
      <a:accent1>
        <a:srgbClr val="3A15A2"/>
      </a:accent1>
      <a:accent2>
        <a:srgbClr val="000000"/>
      </a:accent2>
      <a:accent3>
        <a:srgbClr val="FFFFFF"/>
      </a:accent3>
      <a:accent4>
        <a:srgbClr val="682DD3"/>
      </a:accent4>
      <a:accent5>
        <a:srgbClr val="631E7B"/>
      </a:accent5>
      <a:accent6>
        <a:srgbClr val="3A15A2"/>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497</Words>
  <Application>Microsoft Office PowerPoint</Application>
  <PresentationFormat>On-screen Show (16:9)</PresentationFormat>
  <Paragraphs>67</Paragraphs>
  <Slides>15</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Abril Fatface</vt:lpstr>
      <vt:lpstr>Bodoni</vt:lpstr>
      <vt:lpstr>Fira Sans</vt:lpstr>
      <vt:lpstr>Arial</vt:lpstr>
      <vt:lpstr>Elegant Galaxy Background Breakthrough XL by Slidesgo</vt:lpstr>
      <vt:lpstr>Orrey Web App for Space Visualization</vt:lpstr>
      <vt:lpstr>Objectives</vt:lpstr>
      <vt:lpstr>Introduction</vt:lpstr>
      <vt:lpstr>Introduction</vt:lpstr>
      <vt:lpstr>System Overview</vt:lpstr>
      <vt:lpstr>Front End</vt:lpstr>
      <vt:lpstr>Data Sources</vt:lpstr>
      <vt:lpstr>System Implementation</vt:lpstr>
      <vt:lpstr>PowerPoint Presentation</vt:lpstr>
      <vt:lpstr>3D Visualization with Three.js: </vt:lpstr>
      <vt:lpstr>Menu Bar</vt:lpstr>
      <vt:lpstr>Trial timeline</vt:lpstr>
      <vt:lpstr>Conclusions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EVANA ANN</cp:lastModifiedBy>
  <cp:revision>2</cp:revision>
  <dcterms:modified xsi:type="dcterms:W3CDTF">2024-10-06T14:25:04Z</dcterms:modified>
</cp:coreProperties>
</file>